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63" r:id="rId3"/>
    <p:sldId id="262" r:id="rId4"/>
    <p:sldId id="259" r:id="rId5"/>
    <p:sldId id="260" r:id="rId6"/>
    <p:sldId id="264" r:id="rId7"/>
    <p:sldId id="265" r:id="rId8"/>
    <p:sldId id="266" r:id="rId9"/>
    <p:sldId id="267" r:id="rId10"/>
    <p:sldId id="268" r:id="rId11"/>
    <p:sldId id="269" r:id="rId12"/>
    <p:sldId id="271" r:id="rId13"/>
    <p:sldId id="270" r:id="rId14"/>
    <p:sldId id="273" r:id="rId15"/>
    <p:sldId id="278" r:id="rId16"/>
    <p:sldId id="283" r:id="rId17"/>
    <p:sldId id="287" r:id="rId18"/>
    <p:sldId id="272" r:id="rId19"/>
    <p:sldId id="279" r:id="rId20"/>
    <p:sldId id="280" r:id="rId21"/>
    <p:sldId id="282" r:id="rId22"/>
    <p:sldId id="284" r:id="rId23"/>
    <p:sldId id="285" r:id="rId24"/>
    <p:sldId id="281" r:id="rId25"/>
    <p:sldId id="289" r:id="rId26"/>
    <p:sldId id="288" r:id="rId27"/>
    <p:sldId id="290" r:id="rId28"/>
    <p:sldId id="294" r:id="rId29"/>
    <p:sldId id="291" r:id="rId30"/>
    <p:sldId id="293" r:id="rId31"/>
    <p:sldId id="295" r:id="rId32"/>
    <p:sldId id="296" r:id="rId33"/>
    <p:sldId id="292" r:id="rId34"/>
    <p:sldId id="301" r:id="rId35"/>
    <p:sldId id="298" r:id="rId36"/>
    <p:sldId id="299" r:id="rId37"/>
    <p:sldId id="300" r:id="rId38"/>
    <p:sldId id="304" r:id="rId3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263641C4-3A55-436C-98CB-2D7B17B68B55}">
          <p14:sldIdLst>
            <p14:sldId id="256"/>
            <p14:sldId id="263"/>
            <p14:sldId id="262"/>
            <p14:sldId id="259"/>
            <p14:sldId id="260"/>
            <p14:sldId id="264"/>
            <p14:sldId id="265"/>
            <p14:sldId id="266"/>
            <p14:sldId id="267"/>
            <p14:sldId id="268"/>
            <p14:sldId id="269"/>
            <p14:sldId id="271"/>
            <p14:sldId id="270"/>
            <p14:sldId id="273"/>
            <p14:sldId id="278"/>
            <p14:sldId id="283"/>
            <p14:sldId id="287"/>
            <p14:sldId id="272"/>
            <p14:sldId id="279"/>
            <p14:sldId id="280"/>
            <p14:sldId id="282"/>
            <p14:sldId id="284"/>
            <p14:sldId id="285"/>
            <p14:sldId id="281"/>
            <p14:sldId id="289"/>
            <p14:sldId id="288"/>
            <p14:sldId id="290"/>
            <p14:sldId id="294"/>
            <p14:sldId id="291"/>
            <p14:sldId id="293"/>
            <p14:sldId id="295"/>
            <p14:sldId id="296"/>
            <p14:sldId id="292"/>
            <p14:sldId id="301"/>
            <p14:sldId id="298"/>
            <p14:sldId id="299"/>
            <p14:sldId id="300"/>
            <p14:sldId id="304"/>
          </p14:sldIdLst>
        </p14:section>
        <p14:section name="Sekcja bez tytułu" id="{1E0FB385-EACF-4695-B149-DA9EFCDC536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A50EA-05BF-4364-B614-7210D1186E1B}" type="datetimeFigureOut">
              <a:rPr lang="pl-PL" smtClean="0"/>
              <a:t>16.01.2019</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865B63-23B5-42B7-BD8D-C6589F8D4840}" type="slidenum">
              <a:rPr lang="pl-PL" smtClean="0"/>
              <a:t>‹#›</a:t>
            </a:fld>
            <a:endParaRPr lang="pl-PL"/>
          </a:p>
        </p:txBody>
      </p:sp>
    </p:spTree>
    <p:extLst>
      <p:ext uri="{BB962C8B-B14F-4D97-AF65-F5344CB8AC3E}">
        <p14:creationId xmlns:p14="http://schemas.microsoft.com/office/powerpoint/2010/main" val="995878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2</a:t>
            </a:fld>
            <a:endParaRPr lang="pl-PL"/>
          </a:p>
        </p:txBody>
      </p:sp>
    </p:spTree>
    <p:extLst>
      <p:ext uri="{BB962C8B-B14F-4D97-AF65-F5344CB8AC3E}">
        <p14:creationId xmlns:p14="http://schemas.microsoft.com/office/powerpoint/2010/main" val="64410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11</a:t>
            </a:fld>
            <a:endParaRPr lang="pl-PL"/>
          </a:p>
        </p:txBody>
      </p:sp>
    </p:spTree>
    <p:extLst>
      <p:ext uri="{BB962C8B-B14F-4D97-AF65-F5344CB8AC3E}">
        <p14:creationId xmlns:p14="http://schemas.microsoft.com/office/powerpoint/2010/main" val="3980116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12</a:t>
            </a:fld>
            <a:endParaRPr lang="pl-PL"/>
          </a:p>
        </p:txBody>
      </p:sp>
    </p:spTree>
    <p:extLst>
      <p:ext uri="{BB962C8B-B14F-4D97-AF65-F5344CB8AC3E}">
        <p14:creationId xmlns:p14="http://schemas.microsoft.com/office/powerpoint/2010/main" val="1319238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13</a:t>
            </a:fld>
            <a:endParaRPr lang="pl-PL"/>
          </a:p>
        </p:txBody>
      </p:sp>
    </p:spTree>
    <p:extLst>
      <p:ext uri="{BB962C8B-B14F-4D97-AF65-F5344CB8AC3E}">
        <p14:creationId xmlns:p14="http://schemas.microsoft.com/office/powerpoint/2010/main" val="2191213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14</a:t>
            </a:fld>
            <a:endParaRPr lang="pl-PL"/>
          </a:p>
        </p:txBody>
      </p:sp>
    </p:spTree>
    <p:extLst>
      <p:ext uri="{BB962C8B-B14F-4D97-AF65-F5344CB8AC3E}">
        <p14:creationId xmlns:p14="http://schemas.microsoft.com/office/powerpoint/2010/main" val="892658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15</a:t>
            </a:fld>
            <a:endParaRPr lang="pl-PL"/>
          </a:p>
        </p:txBody>
      </p:sp>
    </p:spTree>
    <p:extLst>
      <p:ext uri="{BB962C8B-B14F-4D97-AF65-F5344CB8AC3E}">
        <p14:creationId xmlns:p14="http://schemas.microsoft.com/office/powerpoint/2010/main" val="1871790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16</a:t>
            </a:fld>
            <a:endParaRPr lang="pl-PL"/>
          </a:p>
        </p:txBody>
      </p:sp>
    </p:spTree>
    <p:extLst>
      <p:ext uri="{BB962C8B-B14F-4D97-AF65-F5344CB8AC3E}">
        <p14:creationId xmlns:p14="http://schemas.microsoft.com/office/powerpoint/2010/main" val="954072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17</a:t>
            </a:fld>
            <a:endParaRPr lang="pl-PL"/>
          </a:p>
        </p:txBody>
      </p:sp>
    </p:spTree>
    <p:extLst>
      <p:ext uri="{BB962C8B-B14F-4D97-AF65-F5344CB8AC3E}">
        <p14:creationId xmlns:p14="http://schemas.microsoft.com/office/powerpoint/2010/main" val="2953155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18</a:t>
            </a:fld>
            <a:endParaRPr lang="pl-PL"/>
          </a:p>
        </p:txBody>
      </p:sp>
    </p:spTree>
    <p:extLst>
      <p:ext uri="{BB962C8B-B14F-4D97-AF65-F5344CB8AC3E}">
        <p14:creationId xmlns:p14="http://schemas.microsoft.com/office/powerpoint/2010/main" val="3564354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19</a:t>
            </a:fld>
            <a:endParaRPr lang="pl-PL"/>
          </a:p>
        </p:txBody>
      </p:sp>
    </p:spTree>
    <p:extLst>
      <p:ext uri="{BB962C8B-B14F-4D97-AF65-F5344CB8AC3E}">
        <p14:creationId xmlns:p14="http://schemas.microsoft.com/office/powerpoint/2010/main" val="4129467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20</a:t>
            </a:fld>
            <a:endParaRPr lang="pl-PL"/>
          </a:p>
        </p:txBody>
      </p:sp>
    </p:spTree>
    <p:extLst>
      <p:ext uri="{BB962C8B-B14F-4D97-AF65-F5344CB8AC3E}">
        <p14:creationId xmlns:p14="http://schemas.microsoft.com/office/powerpoint/2010/main" val="388789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3</a:t>
            </a:fld>
            <a:endParaRPr lang="pl-PL"/>
          </a:p>
        </p:txBody>
      </p:sp>
    </p:spTree>
    <p:extLst>
      <p:ext uri="{BB962C8B-B14F-4D97-AF65-F5344CB8AC3E}">
        <p14:creationId xmlns:p14="http://schemas.microsoft.com/office/powerpoint/2010/main" val="1854461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21</a:t>
            </a:fld>
            <a:endParaRPr lang="pl-PL"/>
          </a:p>
        </p:txBody>
      </p:sp>
    </p:spTree>
    <p:extLst>
      <p:ext uri="{BB962C8B-B14F-4D97-AF65-F5344CB8AC3E}">
        <p14:creationId xmlns:p14="http://schemas.microsoft.com/office/powerpoint/2010/main" val="1684843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22</a:t>
            </a:fld>
            <a:endParaRPr lang="pl-PL"/>
          </a:p>
        </p:txBody>
      </p:sp>
    </p:spTree>
    <p:extLst>
      <p:ext uri="{BB962C8B-B14F-4D97-AF65-F5344CB8AC3E}">
        <p14:creationId xmlns:p14="http://schemas.microsoft.com/office/powerpoint/2010/main" val="678970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23</a:t>
            </a:fld>
            <a:endParaRPr lang="pl-PL"/>
          </a:p>
        </p:txBody>
      </p:sp>
    </p:spTree>
    <p:extLst>
      <p:ext uri="{BB962C8B-B14F-4D97-AF65-F5344CB8AC3E}">
        <p14:creationId xmlns:p14="http://schemas.microsoft.com/office/powerpoint/2010/main" val="3380392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24</a:t>
            </a:fld>
            <a:endParaRPr lang="pl-PL"/>
          </a:p>
        </p:txBody>
      </p:sp>
    </p:spTree>
    <p:extLst>
      <p:ext uri="{BB962C8B-B14F-4D97-AF65-F5344CB8AC3E}">
        <p14:creationId xmlns:p14="http://schemas.microsoft.com/office/powerpoint/2010/main" val="2790176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25</a:t>
            </a:fld>
            <a:endParaRPr lang="pl-PL"/>
          </a:p>
        </p:txBody>
      </p:sp>
    </p:spTree>
    <p:extLst>
      <p:ext uri="{BB962C8B-B14F-4D97-AF65-F5344CB8AC3E}">
        <p14:creationId xmlns:p14="http://schemas.microsoft.com/office/powerpoint/2010/main" val="3481426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26</a:t>
            </a:fld>
            <a:endParaRPr lang="pl-PL"/>
          </a:p>
        </p:txBody>
      </p:sp>
    </p:spTree>
    <p:extLst>
      <p:ext uri="{BB962C8B-B14F-4D97-AF65-F5344CB8AC3E}">
        <p14:creationId xmlns:p14="http://schemas.microsoft.com/office/powerpoint/2010/main" val="1570938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27</a:t>
            </a:fld>
            <a:endParaRPr lang="pl-PL"/>
          </a:p>
        </p:txBody>
      </p:sp>
    </p:spTree>
    <p:extLst>
      <p:ext uri="{BB962C8B-B14F-4D97-AF65-F5344CB8AC3E}">
        <p14:creationId xmlns:p14="http://schemas.microsoft.com/office/powerpoint/2010/main" val="10867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28</a:t>
            </a:fld>
            <a:endParaRPr lang="pl-PL"/>
          </a:p>
        </p:txBody>
      </p:sp>
    </p:spTree>
    <p:extLst>
      <p:ext uri="{BB962C8B-B14F-4D97-AF65-F5344CB8AC3E}">
        <p14:creationId xmlns:p14="http://schemas.microsoft.com/office/powerpoint/2010/main" val="3047735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29</a:t>
            </a:fld>
            <a:endParaRPr lang="pl-PL"/>
          </a:p>
        </p:txBody>
      </p:sp>
    </p:spTree>
    <p:extLst>
      <p:ext uri="{BB962C8B-B14F-4D97-AF65-F5344CB8AC3E}">
        <p14:creationId xmlns:p14="http://schemas.microsoft.com/office/powerpoint/2010/main" val="3195941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30</a:t>
            </a:fld>
            <a:endParaRPr lang="pl-PL"/>
          </a:p>
        </p:txBody>
      </p:sp>
    </p:spTree>
    <p:extLst>
      <p:ext uri="{BB962C8B-B14F-4D97-AF65-F5344CB8AC3E}">
        <p14:creationId xmlns:p14="http://schemas.microsoft.com/office/powerpoint/2010/main" val="56968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4</a:t>
            </a:fld>
            <a:endParaRPr lang="pl-PL"/>
          </a:p>
        </p:txBody>
      </p:sp>
    </p:spTree>
    <p:extLst>
      <p:ext uri="{BB962C8B-B14F-4D97-AF65-F5344CB8AC3E}">
        <p14:creationId xmlns:p14="http://schemas.microsoft.com/office/powerpoint/2010/main" val="167248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31</a:t>
            </a:fld>
            <a:endParaRPr lang="pl-PL"/>
          </a:p>
        </p:txBody>
      </p:sp>
    </p:spTree>
    <p:extLst>
      <p:ext uri="{BB962C8B-B14F-4D97-AF65-F5344CB8AC3E}">
        <p14:creationId xmlns:p14="http://schemas.microsoft.com/office/powerpoint/2010/main" val="10689383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32</a:t>
            </a:fld>
            <a:endParaRPr lang="pl-PL"/>
          </a:p>
        </p:txBody>
      </p:sp>
    </p:spTree>
    <p:extLst>
      <p:ext uri="{BB962C8B-B14F-4D97-AF65-F5344CB8AC3E}">
        <p14:creationId xmlns:p14="http://schemas.microsoft.com/office/powerpoint/2010/main" val="11046403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33</a:t>
            </a:fld>
            <a:endParaRPr lang="pl-PL"/>
          </a:p>
        </p:txBody>
      </p:sp>
    </p:spTree>
    <p:extLst>
      <p:ext uri="{BB962C8B-B14F-4D97-AF65-F5344CB8AC3E}">
        <p14:creationId xmlns:p14="http://schemas.microsoft.com/office/powerpoint/2010/main" val="1269088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34</a:t>
            </a:fld>
            <a:endParaRPr lang="pl-PL"/>
          </a:p>
        </p:txBody>
      </p:sp>
    </p:spTree>
    <p:extLst>
      <p:ext uri="{BB962C8B-B14F-4D97-AF65-F5344CB8AC3E}">
        <p14:creationId xmlns:p14="http://schemas.microsoft.com/office/powerpoint/2010/main" val="8052581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35</a:t>
            </a:fld>
            <a:endParaRPr lang="pl-PL"/>
          </a:p>
        </p:txBody>
      </p:sp>
    </p:spTree>
    <p:extLst>
      <p:ext uri="{BB962C8B-B14F-4D97-AF65-F5344CB8AC3E}">
        <p14:creationId xmlns:p14="http://schemas.microsoft.com/office/powerpoint/2010/main" val="22280292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36</a:t>
            </a:fld>
            <a:endParaRPr lang="pl-PL"/>
          </a:p>
        </p:txBody>
      </p:sp>
    </p:spTree>
    <p:extLst>
      <p:ext uri="{BB962C8B-B14F-4D97-AF65-F5344CB8AC3E}">
        <p14:creationId xmlns:p14="http://schemas.microsoft.com/office/powerpoint/2010/main" val="18067963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37</a:t>
            </a:fld>
            <a:endParaRPr lang="pl-PL"/>
          </a:p>
        </p:txBody>
      </p:sp>
    </p:spTree>
    <p:extLst>
      <p:ext uri="{BB962C8B-B14F-4D97-AF65-F5344CB8AC3E}">
        <p14:creationId xmlns:p14="http://schemas.microsoft.com/office/powerpoint/2010/main" val="24568915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38</a:t>
            </a:fld>
            <a:endParaRPr lang="pl-PL"/>
          </a:p>
        </p:txBody>
      </p:sp>
    </p:spTree>
    <p:extLst>
      <p:ext uri="{BB962C8B-B14F-4D97-AF65-F5344CB8AC3E}">
        <p14:creationId xmlns:p14="http://schemas.microsoft.com/office/powerpoint/2010/main" val="738037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5</a:t>
            </a:fld>
            <a:endParaRPr lang="pl-PL"/>
          </a:p>
        </p:txBody>
      </p:sp>
    </p:spTree>
    <p:extLst>
      <p:ext uri="{BB962C8B-B14F-4D97-AF65-F5344CB8AC3E}">
        <p14:creationId xmlns:p14="http://schemas.microsoft.com/office/powerpoint/2010/main" val="695489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6</a:t>
            </a:fld>
            <a:endParaRPr lang="pl-PL"/>
          </a:p>
        </p:txBody>
      </p:sp>
    </p:spTree>
    <p:extLst>
      <p:ext uri="{BB962C8B-B14F-4D97-AF65-F5344CB8AC3E}">
        <p14:creationId xmlns:p14="http://schemas.microsoft.com/office/powerpoint/2010/main" val="640070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7</a:t>
            </a:fld>
            <a:endParaRPr lang="pl-PL"/>
          </a:p>
        </p:txBody>
      </p:sp>
    </p:spTree>
    <p:extLst>
      <p:ext uri="{BB962C8B-B14F-4D97-AF65-F5344CB8AC3E}">
        <p14:creationId xmlns:p14="http://schemas.microsoft.com/office/powerpoint/2010/main" val="1047149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8</a:t>
            </a:fld>
            <a:endParaRPr lang="pl-PL"/>
          </a:p>
        </p:txBody>
      </p:sp>
    </p:spTree>
    <p:extLst>
      <p:ext uri="{BB962C8B-B14F-4D97-AF65-F5344CB8AC3E}">
        <p14:creationId xmlns:p14="http://schemas.microsoft.com/office/powerpoint/2010/main" val="3170782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9</a:t>
            </a:fld>
            <a:endParaRPr lang="pl-PL"/>
          </a:p>
        </p:txBody>
      </p:sp>
    </p:spTree>
    <p:extLst>
      <p:ext uri="{BB962C8B-B14F-4D97-AF65-F5344CB8AC3E}">
        <p14:creationId xmlns:p14="http://schemas.microsoft.com/office/powerpoint/2010/main" val="2096215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10</a:t>
            </a:fld>
            <a:endParaRPr lang="pl-PL"/>
          </a:p>
        </p:txBody>
      </p:sp>
    </p:spTree>
    <p:extLst>
      <p:ext uri="{BB962C8B-B14F-4D97-AF65-F5344CB8AC3E}">
        <p14:creationId xmlns:p14="http://schemas.microsoft.com/office/powerpoint/2010/main" val="1795457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EB110583-F65F-445F-B9AB-5EA2C482DAE3}" type="datetime1">
              <a:rPr lang="pl-PL" smtClean="0"/>
              <a:t>16.01.2019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416AB9B-29CC-41B5-BC0A-919D45734DF7}" type="slidenum">
              <a:rPr lang="pl-PL" smtClean="0"/>
              <a:t>‹#›</a:t>
            </a:fld>
            <a:endParaRPr lang="pl-PL"/>
          </a:p>
        </p:txBody>
      </p:sp>
    </p:spTree>
    <p:extLst>
      <p:ext uri="{BB962C8B-B14F-4D97-AF65-F5344CB8AC3E}">
        <p14:creationId xmlns:p14="http://schemas.microsoft.com/office/powerpoint/2010/main" val="3638291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4D4185E7-AB9E-4672-AF86-00EEA1FF00C4}" type="datetime1">
              <a:rPr lang="pl-PL" smtClean="0"/>
              <a:t>16.01.2019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416AB9B-29CC-41B5-BC0A-919D45734DF7}" type="slidenum">
              <a:rPr lang="pl-PL" smtClean="0"/>
              <a:t>‹#›</a:t>
            </a:fld>
            <a:endParaRPr lang="pl-PL"/>
          </a:p>
        </p:txBody>
      </p:sp>
    </p:spTree>
    <p:extLst>
      <p:ext uri="{BB962C8B-B14F-4D97-AF65-F5344CB8AC3E}">
        <p14:creationId xmlns:p14="http://schemas.microsoft.com/office/powerpoint/2010/main" val="737262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1335ADA7-6A76-441C-BB86-07B3155A04BC}" type="datetime1">
              <a:rPr lang="pl-PL" smtClean="0"/>
              <a:t>16.01.2019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416AB9B-29CC-41B5-BC0A-919D45734DF7}" type="slidenum">
              <a:rPr lang="pl-PL" smtClean="0"/>
              <a:t>‹#›</a:t>
            </a:fld>
            <a:endParaRPr lang="pl-PL"/>
          </a:p>
        </p:txBody>
      </p:sp>
    </p:spTree>
    <p:extLst>
      <p:ext uri="{BB962C8B-B14F-4D97-AF65-F5344CB8AC3E}">
        <p14:creationId xmlns:p14="http://schemas.microsoft.com/office/powerpoint/2010/main" val="801801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233FD251-CC29-4E00-A8CA-EC4E6D0EEC81}" type="datetime1">
              <a:rPr lang="pl-PL" smtClean="0"/>
              <a:t>16.01.2019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416AB9B-29CC-41B5-BC0A-919D45734DF7}" type="slidenum">
              <a:rPr lang="pl-PL" smtClean="0"/>
              <a:t>‹#›</a:t>
            </a:fld>
            <a:endParaRPr lang="pl-PL"/>
          </a:p>
        </p:txBody>
      </p:sp>
    </p:spTree>
    <p:extLst>
      <p:ext uri="{BB962C8B-B14F-4D97-AF65-F5344CB8AC3E}">
        <p14:creationId xmlns:p14="http://schemas.microsoft.com/office/powerpoint/2010/main" val="3420821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05094E96-CE54-4C1F-82CF-7FE8D18F13E6}" type="datetime1">
              <a:rPr lang="pl-PL" smtClean="0"/>
              <a:t>16.01.2019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416AB9B-29CC-41B5-BC0A-919D45734DF7}" type="slidenum">
              <a:rPr lang="pl-PL" smtClean="0"/>
              <a:t>‹#›</a:t>
            </a:fld>
            <a:endParaRPr lang="pl-PL"/>
          </a:p>
        </p:txBody>
      </p:sp>
    </p:spTree>
    <p:extLst>
      <p:ext uri="{BB962C8B-B14F-4D97-AF65-F5344CB8AC3E}">
        <p14:creationId xmlns:p14="http://schemas.microsoft.com/office/powerpoint/2010/main" val="1982461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55B770F-3EB2-4269-B9F1-D07572D90072}" type="datetime1">
              <a:rPr lang="pl-PL" smtClean="0"/>
              <a:t>16.01.2019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416AB9B-29CC-41B5-BC0A-919D45734DF7}" type="slidenum">
              <a:rPr lang="pl-PL" smtClean="0"/>
              <a:t>‹#›</a:t>
            </a:fld>
            <a:endParaRPr lang="pl-PL"/>
          </a:p>
        </p:txBody>
      </p:sp>
    </p:spTree>
    <p:extLst>
      <p:ext uri="{BB962C8B-B14F-4D97-AF65-F5344CB8AC3E}">
        <p14:creationId xmlns:p14="http://schemas.microsoft.com/office/powerpoint/2010/main" val="1734965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D71C3596-4C0A-4309-AD47-FBFED13B1F1F}" type="datetime1">
              <a:rPr lang="pl-PL" smtClean="0"/>
              <a:t>16.01.2019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416AB9B-29CC-41B5-BC0A-919D45734DF7}" type="slidenum">
              <a:rPr lang="pl-PL" smtClean="0"/>
              <a:t>‹#›</a:t>
            </a:fld>
            <a:endParaRPr lang="pl-PL"/>
          </a:p>
        </p:txBody>
      </p:sp>
    </p:spTree>
    <p:extLst>
      <p:ext uri="{BB962C8B-B14F-4D97-AF65-F5344CB8AC3E}">
        <p14:creationId xmlns:p14="http://schemas.microsoft.com/office/powerpoint/2010/main" val="1159340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63AE1965-FF4D-4F17-A414-6FDF806E8CA9}" type="datetime1">
              <a:rPr lang="pl-PL" smtClean="0"/>
              <a:t>16.01.2019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416AB9B-29CC-41B5-BC0A-919D45734DF7}" type="slidenum">
              <a:rPr lang="pl-PL" smtClean="0"/>
              <a:t>‹#›</a:t>
            </a:fld>
            <a:endParaRPr lang="pl-PL"/>
          </a:p>
        </p:txBody>
      </p:sp>
    </p:spTree>
    <p:extLst>
      <p:ext uri="{BB962C8B-B14F-4D97-AF65-F5344CB8AC3E}">
        <p14:creationId xmlns:p14="http://schemas.microsoft.com/office/powerpoint/2010/main" val="1591745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76EE1D1D-0B71-43B0-90FA-CFD2CFBD708A}" type="datetime1">
              <a:rPr lang="pl-PL" smtClean="0"/>
              <a:t>16.01.2019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416AB9B-29CC-41B5-BC0A-919D45734DF7}" type="slidenum">
              <a:rPr lang="pl-PL" smtClean="0"/>
              <a:t>‹#›</a:t>
            </a:fld>
            <a:endParaRPr lang="pl-PL"/>
          </a:p>
        </p:txBody>
      </p:sp>
    </p:spTree>
    <p:extLst>
      <p:ext uri="{BB962C8B-B14F-4D97-AF65-F5344CB8AC3E}">
        <p14:creationId xmlns:p14="http://schemas.microsoft.com/office/powerpoint/2010/main" val="712183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093574D4-08A8-4CC1-A0DA-A4438ABF6DDF}" type="datetime1">
              <a:rPr lang="pl-PL" smtClean="0"/>
              <a:t>16.01.2019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416AB9B-29CC-41B5-BC0A-919D45734DF7}" type="slidenum">
              <a:rPr lang="pl-PL" smtClean="0"/>
              <a:t>‹#›</a:t>
            </a:fld>
            <a:endParaRPr lang="pl-PL"/>
          </a:p>
        </p:txBody>
      </p:sp>
    </p:spTree>
    <p:extLst>
      <p:ext uri="{BB962C8B-B14F-4D97-AF65-F5344CB8AC3E}">
        <p14:creationId xmlns:p14="http://schemas.microsoft.com/office/powerpoint/2010/main" val="884878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80A31BB3-DC04-46DA-BD33-E1C163A6F9A3}" type="datetime1">
              <a:rPr lang="pl-PL" smtClean="0"/>
              <a:t>16.01.2019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416AB9B-29CC-41B5-BC0A-919D45734DF7}" type="slidenum">
              <a:rPr lang="pl-PL" smtClean="0"/>
              <a:t>‹#›</a:t>
            </a:fld>
            <a:endParaRPr lang="pl-PL"/>
          </a:p>
        </p:txBody>
      </p:sp>
    </p:spTree>
    <p:extLst>
      <p:ext uri="{BB962C8B-B14F-4D97-AF65-F5344CB8AC3E}">
        <p14:creationId xmlns:p14="http://schemas.microsoft.com/office/powerpoint/2010/main" val="2471139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328C7-48B8-4023-B4A8-F0D502C76B41}" type="datetime1">
              <a:rPr lang="pl-PL" smtClean="0"/>
              <a:t>16.01.2019</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6AB9B-29CC-41B5-BC0A-919D45734DF7}" type="slidenum">
              <a:rPr lang="pl-PL" smtClean="0"/>
              <a:t>‹#›</a:t>
            </a:fld>
            <a:endParaRPr lang="pl-PL"/>
          </a:p>
        </p:txBody>
      </p:sp>
    </p:spTree>
    <p:extLst>
      <p:ext uri="{BB962C8B-B14F-4D97-AF65-F5344CB8AC3E}">
        <p14:creationId xmlns:p14="http://schemas.microsoft.com/office/powerpoint/2010/main" val="1278049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hyperlink" Target="https://tiny.pl/tqvt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2.emf"/></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8.emf"/></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2.emf"/></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10.emf"/></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youtube.com/watch?v=I1syN3c8SiM&amp;t=253s" TargetMode="External"/><Relationship Id="rId5" Type="http://schemas.openxmlformats.org/officeDocument/2006/relationships/image" Target="../media/image2.em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youtube.com/watch?v=PFs_UIfpKEg&amp;t=288s" TargetMode="External"/><Relationship Id="rId5" Type="http://schemas.openxmlformats.org/officeDocument/2006/relationships/image" Target="../media/image2.em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a:stretch>
            <a:fillRect/>
          </a:stretch>
        </p:blipFill>
        <p:spPr>
          <a:xfrm>
            <a:off x="2568119" y="63111"/>
            <a:ext cx="7318520" cy="938073"/>
          </a:xfrm>
          <a:prstGeom prst="rect">
            <a:avLst/>
          </a:prstGeom>
        </p:spPr>
      </p:pic>
      <p:sp>
        <p:nvSpPr>
          <p:cNvPr id="2" name="Tytuł 1"/>
          <p:cNvSpPr>
            <a:spLocks noGrp="1"/>
          </p:cNvSpPr>
          <p:nvPr>
            <p:ph type="ctrTitle"/>
          </p:nvPr>
        </p:nvSpPr>
        <p:spPr>
          <a:xfrm>
            <a:off x="1524000" y="1177206"/>
            <a:ext cx="9144000" cy="2072431"/>
          </a:xfrm>
        </p:spPr>
        <p:txBody>
          <a:bodyPr>
            <a:normAutofit/>
          </a:bodyPr>
          <a:lstStyle/>
          <a:p>
            <a:r>
              <a:rPr lang="pl-PL" dirty="0"/>
              <a:t>DOSKONALENIE TRENERÓW WSPOMAGANIA OŚWIATY</a:t>
            </a:r>
          </a:p>
        </p:txBody>
      </p:sp>
      <p:sp>
        <p:nvSpPr>
          <p:cNvPr id="3" name="Podtytuł 2"/>
          <p:cNvSpPr>
            <a:spLocks noGrp="1"/>
          </p:cNvSpPr>
          <p:nvPr>
            <p:ph type="subTitle" idx="1"/>
          </p:nvPr>
        </p:nvSpPr>
        <p:spPr>
          <a:xfrm>
            <a:off x="1524000" y="2940148"/>
            <a:ext cx="9144000" cy="2740646"/>
          </a:xfrm>
        </p:spPr>
        <p:txBody>
          <a:bodyPr>
            <a:normAutofit fontScale="92500" lnSpcReduction="10000"/>
          </a:bodyPr>
          <a:lstStyle/>
          <a:p>
            <a:endParaRPr lang="pl-PL" sz="1200" dirty="0"/>
          </a:p>
          <a:p>
            <a:endParaRPr lang="pl-PL" sz="1200" dirty="0"/>
          </a:p>
          <a:p>
            <a:r>
              <a:rPr lang="pl-PL" sz="4300" dirty="0"/>
              <a:t>Moduł VII</a:t>
            </a:r>
          </a:p>
          <a:p>
            <a:r>
              <a:rPr lang="pl-PL" sz="4300" dirty="0"/>
              <a:t>Wspomaganie pracy przedszkola                 w kształtowaniu kompetencji kluczowych dzieci </a:t>
            </a:r>
          </a:p>
          <a:p>
            <a:endParaRPr lang="pl-PL" dirty="0"/>
          </a:p>
        </p:txBody>
      </p:sp>
      <p:sp>
        <p:nvSpPr>
          <p:cNvPr id="5" name="Tytuł 1"/>
          <p:cNvSpPr txBox="1">
            <a:spLocks/>
          </p:cNvSpPr>
          <p:nvPr/>
        </p:nvSpPr>
        <p:spPr>
          <a:xfrm>
            <a:off x="838200" y="1"/>
            <a:ext cx="10481441" cy="11140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pic>
        <p:nvPicPr>
          <p:cNvPr id="8" name="Obraz 7"/>
          <p:cNvPicPr>
            <a:picLocks noChangeAspect="1"/>
          </p:cNvPicPr>
          <p:nvPr/>
        </p:nvPicPr>
        <p:blipFill>
          <a:blip r:embed="rId3"/>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1015448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127381"/>
          </a:xfrm>
        </p:spPr>
        <p:txBody>
          <a:bodyPr/>
          <a:lstStyle/>
          <a:p>
            <a:pPr marL="0" indent="0" algn="just">
              <a:buNone/>
            </a:pPr>
            <a:r>
              <a:rPr lang="pl-PL" b="1" dirty="0"/>
              <a:t>Zatrudniając eksperta, warto zadbać o: </a:t>
            </a:r>
          </a:p>
          <a:p>
            <a:pPr marL="514350" indent="-514350" algn="just">
              <a:buAutoNum type="arabicPeriod"/>
            </a:pPr>
            <a:r>
              <a:rPr lang="pl-PL" dirty="0"/>
              <a:t>Precyzyjne sformułowanie wymagań wobec eksperta, biorąc pod uwagę zaplanowane cele i efekty. Należy wziąć pod uwagę jego kwalifikacje, przygotowanie do pracy z dorosłymi, doświadczenie zawodowe związane z tematyką szkolenia. </a:t>
            </a:r>
          </a:p>
          <a:p>
            <a:pPr marL="514350" indent="-514350" algn="just">
              <a:buAutoNum type="arabicPeriod"/>
            </a:pPr>
            <a:r>
              <a:rPr lang="pl-PL" dirty="0"/>
              <a:t>Określenie oczekiwań stawianych danej formie doskonalenia, przez określenie celów i efektów, do których ma doprowadzić. </a:t>
            </a:r>
          </a:p>
          <a:p>
            <a:pPr marL="514350" indent="-514350" algn="just">
              <a:buAutoNum type="arabicPeriod"/>
            </a:pPr>
            <a:r>
              <a:rPr lang="pl-PL" dirty="0"/>
              <a:t>Wybranie jako eksperta doświadczonego praktyka lub uznanego </a:t>
            </a:r>
          </a:p>
          <a:p>
            <a:pPr marL="0" indent="0" algn="just">
              <a:buNone/>
            </a:pPr>
            <a:r>
              <a:rPr lang="pl-PL" dirty="0"/>
              <a:t>      w środowisku specjalisty z danej dziedziny.</a:t>
            </a:r>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1550489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127381"/>
          </a:xfrm>
        </p:spPr>
        <p:txBody>
          <a:bodyPr>
            <a:normAutofit fontScale="77500" lnSpcReduction="20000"/>
          </a:bodyPr>
          <a:lstStyle/>
          <a:p>
            <a:pPr marL="0" indent="0" algn="just">
              <a:buNone/>
            </a:pPr>
            <a:r>
              <a:rPr lang="pl-PL" dirty="0"/>
              <a:t>4. Zobowiązanie eksperta do: </a:t>
            </a:r>
          </a:p>
          <a:p>
            <a:pPr marL="514350" indent="-514350" algn="just">
              <a:buAutoNum type="alphaLcParenR"/>
            </a:pPr>
            <a:r>
              <a:rPr lang="pl-PL" dirty="0"/>
              <a:t>odbycia przed zajęciami konsultacji z zewnętrznym specjalistą ds. wspomagania                i dyrektorem szkoły w celu poznania specyfiki szkoły/placówki, założeń rocznego planu wspomagania oraz szczegółowych oczekiwań, </a:t>
            </a:r>
          </a:p>
          <a:p>
            <a:pPr marL="514350" indent="-514350" algn="just">
              <a:buAutoNum type="alphaLcParenR"/>
            </a:pPr>
            <a:r>
              <a:rPr lang="pl-PL" dirty="0"/>
              <a:t>dostarczenia zewnętrznemu specjaliście ds. wspomagania z odpowiednim wyprzedzeniem programu szkolenia i materiałów szkoleniowych (z zastrzeżeniem            o możliwości dokonania korekty), </a:t>
            </a:r>
          </a:p>
          <a:p>
            <a:pPr marL="514350" indent="-514350" algn="just">
              <a:buAutoNum type="alphaLcParenR"/>
            </a:pPr>
            <a:r>
              <a:rPr lang="pl-PL" dirty="0"/>
              <a:t>praktycznego charakteru zajęć i wypracowania zaplanowanych nowych rozwiązań,</a:t>
            </a:r>
          </a:p>
          <a:p>
            <a:pPr marL="514350" indent="-514350" algn="just">
              <a:buAutoNum type="alphaLcParenR"/>
            </a:pPr>
            <a:r>
              <a:rPr lang="pl-PL" dirty="0"/>
              <a:t>partycypacyjnego charakteru zajęć, z aktywnym udziałem uczestników, </a:t>
            </a:r>
          </a:p>
          <a:p>
            <a:pPr marL="514350" indent="-514350" algn="just">
              <a:buAutoNum type="alphaLcParenR"/>
            </a:pPr>
            <a:r>
              <a:rPr lang="pl-PL" dirty="0"/>
              <a:t>omówienia z nauczycielami działań i sposobów umożliwiających wprowadzenie nowej praktyki (np. rozwiązywanie problemów w zespołach, zastosowanie nowych metod          i form pracy z uczniami, wzajemne obserwowanie zajęć), </a:t>
            </a:r>
          </a:p>
          <a:p>
            <a:pPr marL="514350" indent="-514350" algn="just">
              <a:buAutoNum type="alphaLcParenR"/>
            </a:pPr>
            <a:r>
              <a:rPr lang="pl-PL" dirty="0"/>
              <a:t>odbycia konsultacji z nauczycielami w trakcie dalszego wdrażania</a:t>
            </a:r>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1518566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127381"/>
          </a:xfrm>
        </p:spPr>
        <p:txBody>
          <a:bodyPr>
            <a:normAutofit lnSpcReduction="10000"/>
          </a:bodyPr>
          <a:lstStyle/>
          <a:p>
            <a:pPr marL="0" indent="0" algn="just">
              <a:buNone/>
            </a:pPr>
            <a:r>
              <a:rPr lang="pl-PL" sz="4000" b="1" dirty="0"/>
              <a:t>Profil przedszkola jako jedna z metod umożliwiających diagnozę w środowisku przedszkolnym i wytyczanie kierunków działań </a:t>
            </a:r>
          </a:p>
          <a:p>
            <a:pPr marL="0" indent="0" algn="just">
              <a:buNone/>
            </a:pPr>
            <a:endParaRPr lang="pl-PL" sz="4000" dirty="0">
              <a:solidFill>
                <a:srgbClr val="7030A0"/>
              </a:solidFill>
            </a:endParaRPr>
          </a:p>
          <a:p>
            <a:pPr marL="0" indent="0" algn="just">
              <a:buNone/>
            </a:pPr>
            <a:r>
              <a:rPr lang="pl-PL" sz="4000" dirty="0">
                <a:solidFill>
                  <a:srgbClr val="7030A0"/>
                </a:solidFill>
              </a:rPr>
              <a:t>Wystąpienia uczestników na temat możliwości pozyskiwania informacji o przedszkolu                   na podstawie analizy jego strony internetowej </a:t>
            </a:r>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3252159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026084"/>
            <a:ext cx="10649607" cy="4910481"/>
          </a:xfrm>
        </p:spPr>
        <p:txBody>
          <a:bodyPr>
            <a:normAutofit fontScale="70000" lnSpcReduction="20000"/>
          </a:bodyPr>
          <a:lstStyle/>
          <a:p>
            <a:pPr marL="0" indent="0">
              <a:buNone/>
            </a:pPr>
            <a:r>
              <a:rPr lang="pl-PL" b="1" dirty="0"/>
              <a:t>Wskazówki do struktury planu </a:t>
            </a:r>
          </a:p>
          <a:p>
            <a:pPr marL="514350" indent="-514350">
              <a:buAutoNum type="arabicPeriod"/>
            </a:pPr>
            <a:r>
              <a:rPr lang="pl-PL" dirty="0"/>
              <a:t>Data rozpoczęcia i zakończenia realizacji. </a:t>
            </a:r>
          </a:p>
          <a:p>
            <a:pPr marL="514350" indent="-514350">
              <a:buAutoNum type="arabicPeriod"/>
            </a:pPr>
            <a:r>
              <a:rPr lang="pl-PL" dirty="0"/>
              <a:t>Krótki opis diagnozy potrzeb. Opis zdiagnozowanego stanu wyjściowego szkoły/przedszkola. </a:t>
            </a:r>
          </a:p>
          <a:p>
            <a:pPr marL="514350" indent="-514350">
              <a:buAutoNum type="arabicPeriod"/>
            </a:pPr>
            <a:r>
              <a:rPr lang="pl-PL" dirty="0"/>
              <a:t>Cel realizacji wspomagania. Opis stanu docelowego, który będzie efektem realizacji planowanego wspomagania, wyrażony w formie celu ogólnego i celów szczegółowych. </a:t>
            </a:r>
          </a:p>
          <a:p>
            <a:pPr marL="514350" indent="-514350">
              <a:buAutoNum type="arabicPeriod"/>
            </a:pPr>
            <a:r>
              <a:rPr lang="pl-PL" dirty="0"/>
              <a:t>Wskaźniki realizacji. Mierzalne wartości, które pozwalają na monitorowanie i rozliczanie realizacji planowanego wspomagania (np. liczba nauczycieli uczestniczących w zajęciach, godzin doradztwa indywidualnego i szkoleń). </a:t>
            </a:r>
          </a:p>
          <a:p>
            <a:pPr marL="514350" indent="-514350">
              <a:buAutoNum type="arabicPeriod"/>
            </a:pPr>
            <a:r>
              <a:rPr lang="pl-PL" dirty="0"/>
              <a:t>Harmonogram realizacji wspomagania. Zaplanowane zadania do realizacji przez specjalistę ds. wspomagania oraz daną placówkę, uwzględniające wypracowany harmonogram przez zespół zadaniowy i założone zadania na cały okres realizacji. </a:t>
            </a:r>
          </a:p>
          <a:p>
            <a:pPr marL="514350" indent="-514350">
              <a:buAutoNum type="arabicPeriod"/>
            </a:pPr>
            <a:r>
              <a:rPr lang="pl-PL" dirty="0"/>
              <a:t>Zadania osób realizujących wspomaganie. Zadania specjalisty ds. wspomagania (np. diagnoza/analiza funkcjonowania szkoły w obszarze wsparcia, czyli spotkanie z dyrektorem, radą pedagogiczną, doradztwo, konsultacje), wynikające ze specyfiki jego pracy w ramach realizacji planowanego wspomagania.</a:t>
            </a:r>
          </a:p>
          <a:p>
            <a:pPr marL="514350" indent="-514350">
              <a:buAutoNum type="arabicPeriod"/>
            </a:pPr>
            <a:r>
              <a:rPr lang="pl-PL" dirty="0"/>
              <a:t> Zadania osób korzystających ze wspomagania. </a:t>
            </a:r>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1776078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127381"/>
          </a:xfrm>
        </p:spPr>
        <p:txBody>
          <a:bodyPr>
            <a:normAutofit/>
          </a:bodyPr>
          <a:lstStyle/>
          <a:p>
            <a:pPr marL="0" indent="0" algn="just">
              <a:buNone/>
            </a:pPr>
            <a:r>
              <a:rPr lang="pl-PL" b="1" dirty="0"/>
              <a:t>Monitorowanie i ewaluacja działań przedszkola w zakresie rozwijania kompetencji kluczowych dziecka</a:t>
            </a:r>
          </a:p>
          <a:p>
            <a:pPr marL="0" indent="0" algn="just">
              <a:buNone/>
            </a:pPr>
            <a:r>
              <a:rPr lang="pl-PL" b="1" dirty="0"/>
              <a:t>Monitorowanie</a:t>
            </a:r>
            <a:r>
              <a:rPr lang="pl-PL" dirty="0"/>
              <a:t> – to nieustanne obserwowanie i zbieranie informacji     o przebiegu pracy w szkole i uzyskiwanych efektach cząstkowych. Dobre monitorowanie zakłada również wykorzystanie zgromadzonych informacji w celu bieżącej modyfikacji obserwowanych procesów poprzez usuwanie niepożądanych zjawisk natychmiast po ich stwierdzeniu. Monitorowanie zawiadamia o grożącym niebezpieczeństwie, jednocześnie wymaga natychmiastowego podjęcia działań naprawczych i doskonalących. </a:t>
            </a:r>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186293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127381"/>
          </a:xfrm>
        </p:spPr>
        <p:txBody>
          <a:bodyPr>
            <a:normAutofit fontScale="92500" lnSpcReduction="20000"/>
          </a:bodyPr>
          <a:lstStyle/>
          <a:p>
            <a:pPr marL="0" indent="0" algn="just">
              <a:buNone/>
            </a:pPr>
            <a:r>
              <a:rPr lang="pl-PL" b="1" dirty="0"/>
              <a:t>Ewaluacja</a:t>
            </a:r>
            <a:r>
              <a:rPr lang="pl-PL" dirty="0"/>
              <a:t> w szkole/przedszkolu to systematyczne gromadzenie, porządkowanie i ocena danych dotyczących dokumentów, działań i osób.  Ewaluację przeprowadzamy według ustalonych kryteriów w celu podjęcia decyzji dotyczących przyszłych działań. </a:t>
            </a:r>
          </a:p>
          <a:p>
            <a:pPr marL="0" indent="0" algn="just">
              <a:buNone/>
            </a:pPr>
            <a:endParaRPr lang="pl-PL" dirty="0"/>
          </a:p>
          <a:p>
            <a:pPr marL="0" indent="0" algn="just">
              <a:buNone/>
            </a:pPr>
            <a:r>
              <a:rPr lang="pl-PL" dirty="0"/>
              <a:t>Ewaluacja opisuje pewien proces, na który składają się:  </a:t>
            </a:r>
          </a:p>
          <a:p>
            <a:pPr algn="just"/>
            <a:r>
              <a:rPr lang="pl-PL" dirty="0"/>
              <a:t>zbieranie danych  </a:t>
            </a:r>
          </a:p>
          <a:p>
            <a:pPr algn="just"/>
            <a:r>
              <a:rPr lang="pl-PL" dirty="0"/>
              <a:t>analiza zebranych informacji </a:t>
            </a:r>
          </a:p>
          <a:p>
            <a:pPr algn="just"/>
            <a:r>
              <a:rPr lang="pl-PL" dirty="0"/>
              <a:t>wyciąganie wniosków </a:t>
            </a:r>
          </a:p>
          <a:p>
            <a:pPr algn="just"/>
            <a:r>
              <a:rPr lang="pl-PL" dirty="0"/>
              <a:t>formułowanie rekomendacji co do decyzji, jakie powinny być podjęte </a:t>
            </a:r>
          </a:p>
          <a:p>
            <a:pPr marL="0" indent="0" algn="just">
              <a:buNone/>
            </a:pPr>
            <a:r>
              <a:rPr lang="pl-PL" dirty="0"/>
              <a:t> </a:t>
            </a:r>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4272057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127381"/>
          </a:xfrm>
        </p:spPr>
        <p:txBody>
          <a:bodyPr>
            <a:normAutofit/>
          </a:bodyPr>
          <a:lstStyle/>
          <a:p>
            <a:pPr marL="0" indent="0" algn="just">
              <a:buNone/>
            </a:pPr>
            <a:r>
              <a:rPr lang="pl-PL" b="1" dirty="0"/>
              <a:t>Rodzaje ewaluacji:</a:t>
            </a:r>
          </a:p>
          <a:p>
            <a:pPr marL="0" indent="0" algn="just">
              <a:buNone/>
            </a:pPr>
            <a:r>
              <a:rPr lang="pl-PL" dirty="0"/>
              <a:t>W zależności od przyjętego kryterium wyróżniamy: </a:t>
            </a:r>
          </a:p>
          <a:p>
            <a:pPr algn="just"/>
            <a:r>
              <a:rPr lang="pl-PL" dirty="0"/>
              <a:t> ewaluację wewnętrzną, zaplanowaną i przeprowadzoną przez dyrektora i nauczycieli danej szkoły lub placówki; </a:t>
            </a:r>
          </a:p>
          <a:p>
            <a:pPr algn="just"/>
            <a:r>
              <a:rPr lang="pl-PL" dirty="0"/>
              <a:t>ewaluację zewnętrzną, przeprowadzoną przez </a:t>
            </a:r>
            <a:r>
              <a:rPr lang="pl-PL" dirty="0" err="1"/>
              <a:t>ewaluatora</a:t>
            </a:r>
            <a:r>
              <a:rPr lang="pl-PL" dirty="0"/>
              <a:t> spoza szkoły lub placówki. </a:t>
            </a:r>
          </a:p>
          <a:p>
            <a:pPr marL="0" indent="0">
              <a:buNone/>
            </a:pPr>
            <a:r>
              <a:rPr lang="pl-PL" dirty="0"/>
              <a:t> </a:t>
            </a:r>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220833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127381"/>
          </a:xfrm>
        </p:spPr>
        <p:txBody>
          <a:bodyPr>
            <a:normAutofit fontScale="92500" lnSpcReduction="20000"/>
          </a:bodyPr>
          <a:lstStyle/>
          <a:p>
            <a:pPr marL="0" indent="0">
              <a:buNone/>
            </a:pPr>
            <a:r>
              <a:rPr lang="pl-PL" dirty="0"/>
              <a:t> </a:t>
            </a:r>
          </a:p>
          <a:p>
            <a:pPr marL="0" indent="0" algn="just">
              <a:buNone/>
            </a:pPr>
            <a:r>
              <a:rPr lang="pl-PL" dirty="0"/>
              <a:t>Zespół ds. ewaluacji może przeprowadzić wewnętrzną ewaluację kształtującą i/lub podsumowującą w zależności od przeznaczenia i celów badania: </a:t>
            </a:r>
          </a:p>
          <a:p>
            <a:pPr algn="just"/>
            <a:r>
              <a:rPr lang="pl-PL" dirty="0"/>
              <a:t> ewaluacja kształtująca (formatywna) odgrywa istotną rolę, jeśli chodzi          o wykorzystanie wyników ewaluacji do zmiany trwającego procesu. Zespół do spraw ewaluacji ma możliwość wpływania na kształt procesu wspomagania poprzez modyfikację działań.</a:t>
            </a:r>
          </a:p>
          <a:p>
            <a:pPr algn="just"/>
            <a:r>
              <a:rPr lang="pl-PL" dirty="0"/>
              <a:t> ewaluacja sumująca (</a:t>
            </a:r>
            <a:r>
              <a:rPr lang="pl-PL" dirty="0" err="1"/>
              <a:t>sumatywna</a:t>
            </a:r>
            <a:r>
              <a:rPr lang="pl-PL" dirty="0"/>
              <a:t>) dokonywana po zakończeniu wszelkich działań. Wykorzystuje zgromadzone dane w celu mierzenia wyników, metod oraz sposobów, w jaki odnoszą się do ogólnej oceny procesu wspomagania szkoły. Wyniki badań służą podsumowaniu zebranych informacji oraz wnioskom na podstawie których oparte są rekomendacje. </a:t>
            </a:r>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1563337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127381"/>
          </a:xfrm>
        </p:spPr>
        <p:txBody>
          <a:bodyPr>
            <a:normAutofit fontScale="85000" lnSpcReduction="20000"/>
          </a:bodyPr>
          <a:lstStyle/>
          <a:p>
            <a:pPr marL="0" indent="0" algn="just">
              <a:buNone/>
            </a:pPr>
            <a:r>
              <a:rPr lang="pl-PL" b="1" dirty="0"/>
              <a:t>Dyrektor </a:t>
            </a:r>
          </a:p>
          <a:p>
            <a:pPr algn="just"/>
            <a:r>
              <a:rPr lang="pl-PL" dirty="0"/>
              <a:t>przygotowuje nauczycieli do procesu ewaluacji,</a:t>
            </a:r>
          </a:p>
          <a:p>
            <a:pPr algn="just"/>
            <a:r>
              <a:rPr lang="pl-PL" dirty="0"/>
              <a:t>włącza ewaluację procesu wspomagania do ewaluacji wewnętrznej,</a:t>
            </a:r>
          </a:p>
          <a:p>
            <a:pPr algn="just"/>
            <a:r>
              <a:rPr lang="pl-PL" dirty="0"/>
              <a:t> powołuje w razie potrzeby zespół ds. ewaluacji i nadzoruje jego pracy, </a:t>
            </a:r>
          </a:p>
          <a:p>
            <a:pPr algn="just"/>
            <a:r>
              <a:rPr lang="pl-PL" dirty="0"/>
              <a:t>organizuje proces ewaluacji, </a:t>
            </a:r>
          </a:p>
          <a:p>
            <a:pPr algn="just"/>
            <a:r>
              <a:rPr lang="pl-PL" dirty="0"/>
              <a:t>monitoruje przebieg ewaluacji, </a:t>
            </a:r>
          </a:p>
          <a:p>
            <a:pPr algn="just"/>
            <a:r>
              <a:rPr lang="pl-PL" dirty="0"/>
              <a:t>udostępnia zasoby organizacyjno-techniczne placówki, </a:t>
            </a:r>
          </a:p>
          <a:p>
            <a:pPr algn="just"/>
            <a:r>
              <a:rPr lang="pl-PL" dirty="0"/>
              <a:t>motywuje i angażuje nauczycieli do współpracy, </a:t>
            </a:r>
          </a:p>
          <a:p>
            <a:pPr algn="just"/>
            <a:r>
              <a:rPr lang="pl-PL" dirty="0"/>
              <a:t>wykorzystuje proces ewaluacji i jej wyniki m.in. do oceny prowadzonych działań rozwojowych, </a:t>
            </a:r>
          </a:p>
          <a:p>
            <a:pPr algn="just"/>
            <a:r>
              <a:rPr lang="pl-PL" dirty="0"/>
              <a:t>informuje o wynikach ewaluacji, upowszechnia je i wykorzystuje w pracy szkoły.</a:t>
            </a:r>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2996602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127381"/>
          </a:xfrm>
        </p:spPr>
        <p:txBody>
          <a:bodyPr>
            <a:normAutofit fontScale="85000" lnSpcReduction="10000"/>
          </a:bodyPr>
          <a:lstStyle/>
          <a:p>
            <a:pPr marL="0" indent="0" algn="just">
              <a:buNone/>
            </a:pPr>
            <a:r>
              <a:rPr lang="pl-PL" b="1" dirty="0"/>
              <a:t>Nauczyciele</a:t>
            </a:r>
          </a:p>
          <a:p>
            <a:pPr algn="just"/>
            <a:r>
              <a:rPr lang="pl-PL" dirty="0"/>
              <a:t>znają cele i sposób przeprowadzenia ewaluacji,</a:t>
            </a:r>
          </a:p>
          <a:p>
            <a:pPr algn="just"/>
            <a:r>
              <a:rPr lang="pl-PL" dirty="0"/>
              <a:t>wykorzystują metody i narzędzia umożliwiające trafność i rzetelność badań, </a:t>
            </a:r>
          </a:p>
          <a:p>
            <a:pPr algn="just"/>
            <a:r>
              <a:rPr lang="pl-PL" dirty="0"/>
              <a:t>aktywnie uczestniczą w zbieraniu informacji (wywiady, ankiety, obserwacje itp.),</a:t>
            </a:r>
          </a:p>
          <a:p>
            <a:pPr algn="just"/>
            <a:r>
              <a:rPr lang="pl-PL" dirty="0"/>
              <a:t>zachowują obiektywność badawczą,</a:t>
            </a:r>
          </a:p>
          <a:p>
            <a:pPr algn="just"/>
            <a:r>
              <a:rPr lang="pl-PL" dirty="0"/>
              <a:t>uczestniczą w opracowaniu wyników ewaluacji działań objętych wspomaganiem,  </a:t>
            </a:r>
          </a:p>
          <a:p>
            <a:pPr algn="just"/>
            <a:r>
              <a:rPr lang="pl-PL" dirty="0"/>
              <a:t>przedstawiają zebrane we współpracy ze specjalistą ds. wspomagania podczas badania informacje dyrektorowi szkoły, pozostałym nauczycielom, rodzicom             i uczniom i wspólnie opracowują wnioski i rekomendacje, </a:t>
            </a:r>
          </a:p>
          <a:p>
            <a:pPr algn="just"/>
            <a:r>
              <a:rPr lang="pl-PL" dirty="0"/>
              <a:t>wnioski wykorzystują w pracy szkoły. </a:t>
            </a:r>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3979488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127381"/>
          </a:xfrm>
        </p:spPr>
        <p:txBody>
          <a:bodyPr/>
          <a:lstStyle/>
          <a:p>
            <a:endParaRPr lang="pl-PL" dirty="0">
              <a:hlinkClick r:id="rId4"/>
            </a:endParaRPr>
          </a:p>
          <a:p>
            <a:endParaRPr lang="pl-PL" dirty="0">
              <a:hlinkClick r:id="rId4"/>
            </a:endParaRPr>
          </a:p>
          <a:p>
            <a:endParaRPr lang="pl-PL" dirty="0">
              <a:hlinkClick r:id="rId4"/>
            </a:endParaRPr>
          </a:p>
          <a:p>
            <a:endParaRPr lang="pl-PL" dirty="0">
              <a:hlinkClick r:id="rId4"/>
            </a:endParaRPr>
          </a:p>
          <a:p>
            <a:endParaRPr lang="pl-PL" dirty="0">
              <a:hlinkClick r:id="rId4"/>
            </a:endParaRPr>
          </a:p>
          <a:p>
            <a:endParaRPr lang="pl-PL" dirty="0">
              <a:hlinkClick r:id="rId4"/>
            </a:endParaRPr>
          </a:p>
          <a:p>
            <a:pPr marL="0" indent="0">
              <a:buNone/>
            </a:pPr>
            <a:endParaRPr lang="pl-PL" dirty="0">
              <a:hlinkClick r:id="rId4"/>
            </a:endParaRPr>
          </a:p>
          <a:p>
            <a:pPr marL="0" indent="0" algn="ctr">
              <a:buNone/>
            </a:pPr>
            <a:r>
              <a:rPr lang="pl-PL" dirty="0">
                <a:hlinkClick r:id="rId4"/>
              </a:rPr>
              <a:t>https://tiny.pl/tqvtf</a:t>
            </a:r>
            <a:endParaRPr lang="pl-PL" dirty="0"/>
          </a:p>
        </p:txBody>
      </p:sp>
      <p:pic>
        <p:nvPicPr>
          <p:cNvPr id="7" name="Obraz 6"/>
          <p:cNvPicPr>
            <a:picLocks noChangeAspect="1"/>
          </p:cNvPicPr>
          <p:nvPr/>
        </p:nvPicPr>
        <p:blipFill>
          <a:blip r:embed="rId5"/>
          <a:stretch>
            <a:fillRect/>
          </a:stretch>
        </p:blipFill>
        <p:spPr>
          <a:xfrm>
            <a:off x="2341566" y="5815585"/>
            <a:ext cx="7327261" cy="1240604"/>
          </a:xfrm>
          <a:prstGeom prst="rect">
            <a:avLst/>
          </a:prstGeom>
        </p:spPr>
      </p:pic>
      <p:pic>
        <p:nvPicPr>
          <p:cNvPr id="4" name="Obraz 3">
            <a:extLst>
              <a:ext uri="{FF2B5EF4-FFF2-40B4-BE49-F238E27FC236}">
                <a16:creationId xmlns:a16="http://schemas.microsoft.com/office/drawing/2014/main" id="{F00E00DB-E1B4-4701-A651-C81E5C50AE62}"/>
              </a:ext>
            </a:extLst>
          </p:cNvPr>
          <p:cNvPicPr>
            <a:picLocks noChangeAspect="1"/>
          </p:cNvPicPr>
          <p:nvPr/>
        </p:nvPicPr>
        <p:blipFill>
          <a:blip r:embed="rId6"/>
          <a:stretch>
            <a:fillRect/>
          </a:stretch>
        </p:blipFill>
        <p:spPr>
          <a:xfrm>
            <a:off x="3319974" y="1450054"/>
            <a:ext cx="5821151" cy="3272800"/>
          </a:xfrm>
          <a:prstGeom prst="rect">
            <a:avLst/>
          </a:prstGeom>
        </p:spPr>
      </p:pic>
    </p:spTree>
    <p:extLst>
      <p:ext uri="{BB962C8B-B14F-4D97-AF65-F5344CB8AC3E}">
        <p14:creationId xmlns:p14="http://schemas.microsoft.com/office/powerpoint/2010/main" val="573070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127381"/>
          </a:xfrm>
        </p:spPr>
        <p:txBody>
          <a:bodyPr>
            <a:normAutofit fontScale="92500" lnSpcReduction="20000"/>
          </a:bodyPr>
          <a:lstStyle/>
          <a:p>
            <a:pPr marL="0" indent="0" algn="just">
              <a:buNone/>
            </a:pPr>
            <a:r>
              <a:rPr lang="pl-PL" b="1" dirty="0"/>
              <a:t>Organizacja pracy przedszkola:</a:t>
            </a:r>
          </a:p>
          <a:p>
            <a:pPr algn="just"/>
            <a:r>
              <a:rPr lang="pl-PL" dirty="0"/>
              <a:t>plan nadzoru pedagogicznego uwzględnia w ewaluacji wewnętrznej obszar pracy szkoły objęty wspomaganiem,  </a:t>
            </a:r>
          </a:p>
          <a:p>
            <a:pPr algn="just"/>
            <a:r>
              <a:rPr lang="pl-PL" dirty="0"/>
              <a:t>RP/zespół ds. ewaluacji planuje ewaluacje wewnętrzną w odniesieniu do działań prowadzonych w obszarze objętym wspomaganiem, </a:t>
            </a:r>
          </a:p>
          <a:p>
            <a:pPr algn="just"/>
            <a:r>
              <a:rPr lang="pl-PL" dirty="0"/>
              <a:t>harmonogram działań ewaluacyjnych wpisuje się w harmonogram procesu wspomagania, </a:t>
            </a:r>
          </a:p>
          <a:p>
            <a:pPr algn="just"/>
            <a:r>
              <a:rPr lang="pl-PL" dirty="0"/>
              <a:t>organizacja  ewaluacji jest zaplanowana w czasie i w sposób gwarantujący jej rzetelną wykonalność, </a:t>
            </a:r>
          </a:p>
          <a:p>
            <a:pPr algn="just"/>
            <a:r>
              <a:rPr lang="pl-PL" dirty="0"/>
              <a:t>działania ewaluacyjne są racjonalnie zaplanowane i dostosowane do zasobów szkoły</a:t>
            </a:r>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2308524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127381"/>
          </a:xfrm>
        </p:spPr>
        <p:txBody>
          <a:bodyPr>
            <a:normAutofit fontScale="92500" lnSpcReduction="10000"/>
          </a:bodyPr>
          <a:lstStyle/>
          <a:p>
            <a:pPr marL="0" indent="0" algn="just">
              <a:buNone/>
            </a:pPr>
            <a:r>
              <a:rPr lang="pl-PL" b="1" dirty="0"/>
              <a:t>Wyniki i wnioski z badań:</a:t>
            </a:r>
          </a:p>
          <a:p>
            <a:pPr algn="just"/>
            <a:r>
              <a:rPr lang="pl-PL" dirty="0"/>
              <a:t>pozwalają ocenić, czy i w jakim stopniu zaplanowane cele dotyczące badanego obszaru zostały osiągnięte,  </a:t>
            </a:r>
          </a:p>
          <a:p>
            <a:pPr algn="just"/>
            <a:r>
              <a:rPr lang="pl-PL" dirty="0"/>
              <a:t>pokazują, na ile podejmowane działania przyczyniły się do rozwiązania zidentyfikowanych trudności,  </a:t>
            </a:r>
          </a:p>
          <a:p>
            <a:pPr algn="just"/>
            <a:r>
              <a:rPr lang="pl-PL" dirty="0"/>
              <a:t>wskazują poziom osiągniętych efektów w odniesieniu do kompetencji nauczycieli, uczniów i organizacji pracy szkoły, </a:t>
            </a:r>
          </a:p>
          <a:p>
            <a:pPr algn="just"/>
            <a:r>
              <a:rPr lang="pl-PL" dirty="0"/>
              <a:t>dostarczają informacji o trwałości uzyskanych efektów, </a:t>
            </a:r>
          </a:p>
          <a:p>
            <a:pPr algn="just"/>
            <a:r>
              <a:rPr lang="pl-PL" dirty="0"/>
              <a:t>są znane, omawiane przez dyrektora, nauczycieli, rodziców i uczniów. </a:t>
            </a:r>
          </a:p>
          <a:p>
            <a:pPr algn="just"/>
            <a:r>
              <a:rPr lang="pl-PL" dirty="0"/>
              <a:t>są wykorzystywane do planowania działań rozwojowych w szkole. </a:t>
            </a:r>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981621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127381"/>
          </a:xfrm>
        </p:spPr>
        <p:txBody>
          <a:bodyPr/>
          <a:lstStyle/>
          <a:p>
            <a:pPr marL="0" indent="0" algn="just">
              <a:buNone/>
            </a:pPr>
            <a:r>
              <a:rPr lang="pl-PL" b="1" dirty="0"/>
              <a:t>Metoda badawcza </a:t>
            </a:r>
            <a:r>
              <a:rPr lang="pl-PL" dirty="0"/>
              <a:t>to szereg działań o charakterze zarówno koncepcyjnym i rzeczowym połączonych  ogólnym celem badań. Mogą to być metody indywidualnych przypadków, monografia pedagogiczna lub eksperyment pedagogiczny. Technika badań wynika natomiast            z przyjętej metody badawczej i przez  nią uwarunkowaną, jest czynnością pojedynczą i  jednorodną, pozwalającą uzyskać informacje, opinie, fakty (np. wywiad, ankieta, testowanie, hospitacja diagnozująca). Narzędzie badawcze jest przedmiotem wykorzystywanym do realizacji konkretnej techniki badań (kwestionariusz wywiadu, ankiety, skala, itp.)</a:t>
            </a:r>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1059387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127381"/>
          </a:xfrm>
        </p:spPr>
        <p:txBody>
          <a:bodyPr/>
          <a:lstStyle/>
          <a:p>
            <a:pPr marL="0" indent="0" algn="just">
              <a:buNone/>
            </a:pPr>
            <a:r>
              <a:rPr lang="pl-PL" b="1" dirty="0"/>
              <a:t>Raport z ewaluacji </a:t>
            </a:r>
          </a:p>
          <a:p>
            <a:pPr marL="0" indent="0" algn="just">
              <a:buNone/>
            </a:pPr>
            <a:r>
              <a:rPr lang="pl-PL" dirty="0"/>
              <a:t>Raport stanowi końcowy elementem procesu ewaluacji. Jest odpowiedzią na pytania kluczowe, stanowi swoistą interpretację badanej rzeczywistości. Zawiera informacje  służące podejmowaniu decyzji zmierzających do doskonalenia ewaluowanego przedsięwzięcia. Posiada określoną strukturę i zakres treści. Wyniki ewaluacji są opisane oraz poddawane dyskusji i konsultacji. </a:t>
            </a:r>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110136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127381"/>
          </a:xfrm>
        </p:spPr>
        <p:txBody>
          <a:bodyPr/>
          <a:lstStyle/>
          <a:p>
            <a:pPr marL="0" indent="0" algn="just">
              <a:buNone/>
            </a:pPr>
            <a:r>
              <a:rPr lang="pl-PL" sz="3200" b="1" dirty="0"/>
              <a:t>Jak przebiega ewaluacja wspomagania szkoły/przedszkola?</a:t>
            </a:r>
          </a:p>
          <a:p>
            <a:pPr marL="0" indent="0" algn="just">
              <a:buNone/>
            </a:pPr>
            <a:endParaRPr lang="pl-PL" dirty="0"/>
          </a:p>
          <a:p>
            <a:pPr marL="0" indent="0" algn="just">
              <a:buNone/>
            </a:pPr>
            <a:r>
              <a:rPr lang="pl-PL" dirty="0"/>
              <a:t>Ewaluacja, która obejmuje działania wynikające z procesu wspomagania pracy szkoły, powinna obejmować następujące kroki:</a:t>
            </a:r>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2270942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114096"/>
            <a:ext cx="10649607" cy="4836537"/>
          </a:xfrm>
        </p:spPr>
        <p:txBody>
          <a:bodyPr>
            <a:normAutofit fontScale="85000" lnSpcReduction="20000"/>
          </a:bodyPr>
          <a:lstStyle/>
          <a:p>
            <a:pPr marL="0" indent="0" algn="just">
              <a:buNone/>
            </a:pPr>
            <a:r>
              <a:rPr lang="pl-PL" b="1" dirty="0"/>
              <a:t>1. Przygotowanie projektu ewaluacji wspomagania </a:t>
            </a:r>
          </a:p>
          <a:p>
            <a:pPr algn="just"/>
            <a:r>
              <a:rPr lang="pl-PL" dirty="0"/>
              <a:t>określenie celu ewaluacji, na podstawie wniosków z diagnozy pracy szkoły,  </a:t>
            </a:r>
          </a:p>
          <a:p>
            <a:pPr algn="just"/>
            <a:r>
              <a:rPr lang="pl-PL" dirty="0"/>
              <a:t>określenie przedmiotu ewaluacji, który uwzględnia obszar objęty wspomaganiem,</a:t>
            </a:r>
          </a:p>
          <a:p>
            <a:pPr algn="just"/>
            <a:r>
              <a:rPr lang="pl-PL" dirty="0"/>
              <a:t> sformułowanie pytań badawczych, </a:t>
            </a:r>
          </a:p>
          <a:p>
            <a:pPr algn="just"/>
            <a:r>
              <a:rPr lang="pl-PL" dirty="0"/>
              <a:t>ustalenie kryteriów, które określają kwestie najbardziej istotne badanego działania. Podstawowe kryteria to: skuteczność, efektywność, trafność, użyteczność                 i  trwałość. </a:t>
            </a:r>
          </a:p>
          <a:p>
            <a:pPr algn="just"/>
            <a:r>
              <a:rPr lang="pl-PL" dirty="0"/>
              <a:t>dobór metod i narzędzi, które właściwie dobrane przyczynią się do rzetelności, trafności     i użyteczności wyników ewaluacji, </a:t>
            </a:r>
          </a:p>
          <a:p>
            <a:pPr algn="just"/>
            <a:r>
              <a:rPr lang="pl-PL" dirty="0"/>
              <a:t>określenie uczestników i odbiorców procesu pod kątem zbieranych informacji,  </a:t>
            </a:r>
          </a:p>
          <a:p>
            <a:pPr algn="just"/>
            <a:r>
              <a:rPr lang="pl-PL" dirty="0"/>
              <a:t>ustalenia harmonogramu przebiegu ewaluacji</a:t>
            </a:r>
          </a:p>
          <a:p>
            <a:pPr algn="just"/>
            <a:r>
              <a:rPr lang="pl-PL" dirty="0"/>
              <a:t> plan ewaluacji powinien być tworzony równolegle z planem wspomagania, </a:t>
            </a:r>
          </a:p>
          <a:p>
            <a:pPr algn="just"/>
            <a:r>
              <a:rPr lang="pl-PL" dirty="0"/>
              <a:t>określenie zadań wszystkich uczestników ewaluacji – w tym dyrektora szkoły oraz nauczycieli. </a:t>
            </a:r>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4234608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656001"/>
          </a:xfrm>
        </p:spPr>
        <p:txBody>
          <a:bodyPr>
            <a:normAutofit fontScale="85000" lnSpcReduction="20000"/>
          </a:bodyPr>
          <a:lstStyle/>
          <a:p>
            <a:pPr marL="0" indent="0" algn="just">
              <a:buNone/>
            </a:pPr>
            <a:r>
              <a:rPr lang="pl-PL" b="1" dirty="0"/>
              <a:t>2.  Przebieg ewaluacji  </a:t>
            </a:r>
          </a:p>
          <a:p>
            <a:pPr algn="just"/>
            <a:r>
              <a:rPr lang="pl-PL" dirty="0"/>
              <a:t> zbieranie danych  </a:t>
            </a:r>
          </a:p>
          <a:p>
            <a:pPr marL="0" indent="0" algn="just">
              <a:buNone/>
            </a:pPr>
            <a:r>
              <a:rPr lang="pl-PL" dirty="0"/>
              <a:t>Przebieg ewaluacji polega na gromadzeniu informacji w oparciu o zastosowanie różnych metod i narzędzi badawczych. Dobór metod zbierania danych i źródeł informacji jest ważny. Jednocześnie należy unikać sytuacji, kiedy metodologia              i narzędzia badawcze przesłaniają cele i wartości badania, a ewaluacja sprowadzona jest do dyskusji o narzędziach badawczych.  </a:t>
            </a:r>
          </a:p>
          <a:p>
            <a:pPr algn="just"/>
            <a:r>
              <a:rPr lang="pl-PL" dirty="0"/>
              <a:t> analiza i interpretacja zgromadzonych danych  </a:t>
            </a:r>
          </a:p>
          <a:p>
            <a:pPr marL="0" indent="0" algn="just">
              <a:buNone/>
            </a:pPr>
            <a:r>
              <a:rPr lang="pl-PL" dirty="0"/>
              <a:t>Zebrane informacje pozwalają określić wartość podjętych działań i wskazać wnioski, co do doskonalenia obszarów pracy szkoły, których one dotyczą. Dzięki analizie zebranych danych powinniśmy móc wskazać stopień osiągniętego celu oraz zobaczyć, na ile podejmowane działania przyczyniły się do rozwiązania zidentyfikowanych trudności, wzmocnienia potencjału szkoły, a w konsekwencji do jej rozwoju. Podobnie jak metody badawcze, tak i analizę tradycyjnie dzielimy na jakościową i ilościową. </a:t>
            </a:r>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1826688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684137"/>
          </a:xfrm>
        </p:spPr>
        <p:txBody>
          <a:bodyPr>
            <a:normAutofit fontScale="85000" lnSpcReduction="20000"/>
          </a:bodyPr>
          <a:lstStyle/>
          <a:p>
            <a:pPr marL="0" indent="0">
              <a:buNone/>
            </a:pPr>
            <a:r>
              <a:rPr lang="pl-PL" b="1" dirty="0"/>
              <a:t>3. Podsumowanie ewaluacji  </a:t>
            </a:r>
          </a:p>
          <a:p>
            <a:pPr marL="0" indent="0">
              <a:buNone/>
            </a:pPr>
            <a:r>
              <a:rPr lang="pl-PL" dirty="0"/>
              <a:t>Podsumowanie obejmuje następujące zadania: </a:t>
            </a:r>
          </a:p>
          <a:p>
            <a:r>
              <a:rPr lang="pl-PL" dirty="0"/>
              <a:t>podsumowanie wyników badań, które powinny być oceną działań rozwojowych     w procesie wspomagania; wyniki badań posłużą refleksji nad celowością i sensem podejmowanych działań oraz wskażą nową praktykę pedagogiczną stosowaną       w szkole, a także warunki, jakie stworzono do zastosowania nowych umiejętności lub rozwiązań;  </a:t>
            </a:r>
          </a:p>
          <a:p>
            <a:pPr marL="0" indent="0">
              <a:buNone/>
            </a:pPr>
            <a:r>
              <a:rPr lang="pl-PL" dirty="0"/>
              <a:t> </a:t>
            </a:r>
          </a:p>
          <a:p>
            <a:r>
              <a:rPr lang="pl-PL" dirty="0"/>
              <a:t>opracowanie wyników, wniosków i rekomendacji, przedstawia przebieg procesu      i stosowaną metodologię oraz odpowiada na pytanie – co z ewaluacji wynika?.  Wnioski i rekomendacje powinny dostarczyć jej użytkownikom pożądane informacje , starannie przygotowane, fachowe i rzeczowe. Wyniki ewaluacji działań objętych wspomaganiem powinien opracować nauczyciel lub zespół ds. ewaluacji wspólnie ze specjalistą ds. wspomagania. </a:t>
            </a:r>
          </a:p>
          <a:p>
            <a:pPr marL="0" indent="0">
              <a:buNone/>
            </a:pPr>
            <a:r>
              <a:rPr lang="pl-PL" dirty="0"/>
              <a:t> </a:t>
            </a:r>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2301557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447009"/>
          </a:xfrm>
        </p:spPr>
        <p:txBody>
          <a:bodyPr>
            <a:normAutofit fontScale="92500" lnSpcReduction="10000"/>
          </a:bodyPr>
          <a:lstStyle/>
          <a:p>
            <a:pPr marL="0" indent="0" algn="just">
              <a:buNone/>
            </a:pPr>
            <a:r>
              <a:rPr lang="pl-PL" b="1" dirty="0"/>
              <a:t>3. Podsumowanie ewaluacji  </a:t>
            </a:r>
            <a:r>
              <a:rPr lang="pl-PL" dirty="0"/>
              <a:t>(cd)</a:t>
            </a:r>
          </a:p>
          <a:p>
            <a:pPr algn="just"/>
            <a:r>
              <a:rPr lang="pl-PL" dirty="0"/>
              <a:t>prezentacja wyników badań - aby ewaluacja była użyteczna, jej wyniki muszą być komunikowane wszystkim osobom, które są odpowiedzialne za ewaluowane działanie – w rzeczywistości szkolnej są to najczęściej nauczyciele, ale może to być także rada szkoły, samorząd szkolny, rada rodziców czy personel niepedagogiczny. Ważne jest, by jej wyniki mogli poznać także ci, których ewaluowane działanie dotyczy – uczniowie, rodzice, wszyscy pracownicy szkoły i przedstawiciele organu prowadzącego szkołę. </a:t>
            </a:r>
          </a:p>
          <a:p>
            <a:pPr algn="just"/>
            <a:r>
              <a:rPr lang="pl-PL" dirty="0"/>
              <a:t> określenie wartości podejmowanych działań w procesie wspomagania – ewaluacja ma stanowić podstawę procesu rozwojowego oraz ma odpowiedzieć na pytanie, jakie realne korzyści przyniósł proces rozwojowy w szkole.</a:t>
            </a:r>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2802099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127381"/>
          </a:xfrm>
        </p:spPr>
        <p:txBody>
          <a:bodyPr>
            <a:normAutofit/>
          </a:bodyPr>
          <a:lstStyle/>
          <a:p>
            <a:pPr marL="0" indent="0" algn="just">
              <a:buNone/>
            </a:pPr>
            <a:r>
              <a:rPr lang="pl-PL" b="1" dirty="0"/>
              <a:t>Zadania zewnętrznego specjalisty ds. wspomagania: </a:t>
            </a:r>
          </a:p>
          <a:p>
            <a:pPr algn="just"/>
            <a:r>
              <a:rPr lang="pl-PL" dirty="0"/>
              <a:t> ustalenie zasad pracy związanych z ewaluacją procesu wspomagania, </a:t>
            </a:r>
          </a:p>
          <a:p>
            <a:pPr algn="just"/>
            <a:r>
              <a:rPr lang="pl-PL" dirty="0"/>
              <a:t>opracowanie projektu ewaluacji wraz z jej harmonogramem                    i podziałem zadań,  </a:t>
            </a:r>
          </a:p>
          <a:p>
            <a:pPr algn="just"/>
            <a:r>
              <a:rPr lang="pl-PL" dirty="0"/>
              <a:t>współpraca z różnymi grupami zaangażowanymi w proces ewaluacji, </a:t>
            </a:r>
          </a:p>
          <a:p>
            <a:pPr algn="just"/>
            <a:r>
              <a:rPr lang="pl-PL" dirty="0"/>
              <a:t>rekomendowanie lub dobór metod i narzędzi badawczych, </a:t>
            </a:r>
          </a:p>
          <a:p>
            <a:pPr algn="just"/>
            <a:r>
              <a:rPr lang="pl-PL" dirty="0"/>
              <a:t>pozyskiwanie od respondentów potrzebnych informacji, </a:t>
            </a:r>
          </a:p>
          <a:p>
            <a:pPr algn="just"/>
            <a:r>
              <a:rPr lang="pl-PL" dirty="0"/>
              <a:t>opracowanie i upowszechnienie wyników badań.</a:t>
            </a:r>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1097688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127381"/>
          </a:xfrm>
        </p:spPr>
        <p:txBody>
          <a:bodyPr/>
          <a:lstStyle/>
          <a:p>
            <a:pPr marL="0" indent="0" algn="just">
              <a:buNone/>
            </a:pPr>
            <a:r>
              <a:rPr lang="pl-PL" sz="4400" b="1" dirty="0"/>
              <a:t>Jak specjalista do spraw wspomagania może wspierać potencjał nauczyciela w obszarze:</a:t>
            </a:r>
          </a:p>
          <a:p>
            <a:pPr algn="just"/>
            <a:r>
              <a:rPr lang="pl-PL" dirty="0"/>
              <a:t>Funkcjonowania w zespole</a:t>
            </a:r>
          </a:p>
          <a:p>
            <a:pPr algn="just"/>
            <a:r>
              <a:rPr lang="pl-PL" dirty="0"/>
              <a:t>Zarządzania czasem</a:t>
            </a:r>
          </a:p>
          <a:p>
            <a:pPr algn="just"/>
            <a:r>
              <a:rPr lang="pl-PL" dirty="0"/>
              <a:t>Rozwoju osobistego</a:t>
            </a:r>
          </a:p>
          <a:p>
            <a:pPr algn="just"/>
            <a:r>
              <a:rPr lang="pl-PL" dirty="0"/>
              <a:t>Motywacji </a:t>
            </a:r>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3704727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127381"/>
          </a:xfrm>
        </p:spPr>
        <p:txBody>
          <a:bodyPr>
            <a:normAutofit fontScale="92500" lnSpcReduction="10000"/>
          </a:bodyPr>
          <a:lstStyle/>
          <a:p>
            <a:pPr marL="0" indent="0" algn="just">
              <a:buNone/>
            </a:pPr>
            <a:r>
              <a:rPr lang="pl-PL" b="1" dirty="0"/>
              <a:t>Zadaniem dyrektora przy ewaluacji procesu wspomagania jest:</a:t>
            </a:r>
          </a:p>
          <a:p>
            <a:pPr algn="just"/>
            <a:r>
              <a:rPr lang="pl-PL" dirty="0"/>
              <a:t>powołanie zespołu ds. ewaluacji i nadzorowanie jego prace lub włączenie ewaluacji procesu wspomagania do zadań zespołu ds. ewaluacji wewnętrznej szkoły, </a:t>
            </a:r>
          </a:p>
          <a:p>
            <a:pPr algn="just"/>
            <a:r>
              <a:rPr lang="pl-PL" dirty="0"/>
              <a:t>monitorowanie przebiegu ewaluacji,</a:t>
            </a:r>
          </a:p>
          <a:p>
            <a:pPr algn="just"/>
            <a:r>
              <a:rPr lang="pl-PL" dirty="0"/>
              <a:t>udostępnienie zasobów organizacyjno-technicznych placówki,</a:t>
            </a:r>
          </a:p>
          <a:p>
            <a:pPr algn="just"/>
            <a:r>
              <a:rPr lang="pl-PL" dirty="0"/>
              <a:t>motywowanie i angażowanie nauczycieli do współpracy,</a:t>
            </a:r>
          </a:p>
          <a:p>
            <a:pPr algn="just"/>
            <a:r>
              <a:rPr lang="pl-PL" dirty="0"/>
              <a:t>wykorzystywanie procesu ewaluacji i jej wyników do oceny prowadzonych działań rozwojowych,</a:t>
            </a:r>
          </a:p>
          <a:p>
            <a:pPr algn="just"/>
            <a:r>
              <a:rPr lang="pl-PL" dirty="0"/>
              <a:t>informowanie o wynikach ewaluacji i ich upowszechnianie</a:t>
            </a:r>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3889258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535020"/>
          </a:xfrm>
        </p:spPr>
        <p:txBody>
          <a:bodyPr>
            <a:normAutofit fontScale="92500" lnSpcReduction="10000"/>
          </a:bodyPr>
          <a:lstStyle/>
          <a:p>
            <a:pPr marL="0" indent="0" algn="just">
              <a:buNone/>
            </a:pPr>
            <a:r>
              <a:rPr lang="pl-PL" b="1" dirty="0"/>
              <a:t>Metody i techniki badawcze wykorzystywane w ewaluacji:</a:t>
            </a:r>
          </a:p>
          <a:p>
            <a:pPr marL="0" indent="0" algn="just">
              <a:buNone/>
            </a:pPr>
            <a:r>
              <a:rPr lang="pl-PL" dirty="0"/>
              <a:t>Metody ilościowe  </a:t>
            </a:r>
          </a:p>
          <a:p>
            <a:pPr marL="0" indent="0" algn="just">
              <a:buNone/>
            </a:pPr>
            <a:r>
              <a:rPr lang="pl-PL" dirty="0"/>
              <a:t>Ankieta</a:t>
            </a:r>
          </a:p>
          <a:p>
            <a:pPr algn="just"/>
            <a:r>
              <a:rPr lang="pl-PL" dirty="0"/>
              <a:t>bazuje na komunikacji pisemnej, jest jedną z najczęściej stosowanych technik w diagnozie społecznej. Służy do uzyskania informacji odnoszących się do problemów grupowych, zbiorowych, społecznych, czyli do badania społecznych poglądów, sądów, ocen, opinii drogą pisemnych odpowiedzi. </a:t>
            </a:r>
          </a:p>
          <a:p>
            <a:pPr marL="0" indent="0" algn="just">
              <a:buNone/>
            </a:pPr>
            <a:r>
              <a:rPr lang="pl-PL" dirty="0"/>
              <a:t>Obserwacja </a:t>
            </a:r>
          </a:p>
          <a:p>
            <a:pPr algn="just"/>
            <a:r>
              <a:rPr lang="pl-PL" dirty="0"/>
              <a:t>działanie, które pozwala gromadzić informacje poprzez postrzeganie zachodzących procesów w sposób zamierzony, prowadzone w naturalnych warunkach i środowisku</a:t>
            </a:r>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138260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535020"/>
          </a:xfrm>
        </p:spPr>
        <p:txBody>
          <a:bodyPr>
            <a:normAutofit fontScale="85000" lnSpcReduction="20000"/>
          </a:bodyPr>
          <a:lstStyle/>
          <a:p>
            <a:pPr marL="0" indent="0" algn="just">
              <a:buNone/>
            </a:pPr>
            <a:r>
              <a:rPr lang="pl-PL" b="1" dirty="0"/>
              <a:t>Metody jakościowe: </a:t>
            </a:r>
            <a:endParaRPr lang="pl-PL" dirty="0"/>
          </a:p>
          <a:p>
            <a:pPr marL="0" indent="0" algn="just">
              <a:buNone/>
            </a:pPr>
            <a:r>
              <a:rPr lang="pl-PL" dirty="0"/>
              <a:t>Wywiad </a:t>
            </a:r>
          </a:p>
          <a:p>
            <a:pPr algn="just"/>
            <a:r>
              <a:rPr lang="pl-PL" dirty="0"/>
              <a:t>bazuje na bezpośrednim kontakcie badacza z osobą badaną, jest techniką werbalną, której celem jest w oparciu o specjalnie opracowany kwestionariusz zebranie informacji od dobranych odpowiednio osób</a:t>
            </a:r>
          </a:p>
          <a:p>
            <a:pPr marL="0" indent="0" algn="just">
              <a:buNone/>
            </a:pPr>
            <a:r>
              <a:rPr lang="pl-PL" dirty="0"/>
              <a:t> </a:t>
            </a:r>
          </a:p>
          <a:p>
            <a:pPr algn="just"/>
            <a:r>
              <a:rPr lang="pl-PL" dirty="0"/>
              <a:t>Metoda dyskusji grupowej jest pomocna do badania nieformalnych opinii grupowych. Celem jej może być analiza poglądów dotyczących danej sytuacji oraz procesów negocjacyjnych. Dyskusje osób pochodzących z jednego środowiska mogą pomóc w rozwiązaniu różnorodnych problemów i szukaniu rozwiązań</a:t>
            </a:r>
          </a:p>
          <a:p>
            <a:pPr marL="0" indent="0" algn="just">
              <a:buNone/>
            </a:pPr>
            <a:r>
              <a:rPr lang="pl-PL" dirty="0"/>
              <a:t> </a:t>
            </a:r>
          </a:p>
          <a:p>
            <a:pPr algn="just"/>
            <a:r>
              <a:rPr lang="pl-PL" dirty="0"/>
              <a:t>Analiza dokumentów zwana jest także analizą treści. Dokumenty wykorzystywane w ewaluacji placówek oświatowych to materiały pisane, statystyczne i obrazowe</a:t>
            </a:r>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2578057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535020"/>
          </a:xfrm>
        </p:spPr>
        <p:txBody>
          <a:bodyPr>
            <a:normAutofit lnSpcReduction="10000"/>
          </a:bodyPr>
          <a:lstStyle/>
          <a:p>
            <a:pPr marL="0" indent="0">
              <a:buNone/>
            </a:pPr>
            <a:r>
              <a:rPr lang="pl-PL" sz="3600" b="1" dirty="0"/>
              <a:t>Moje predyspozycje do pracy w charakterze trenera…</a:t>
            </a:r>
          </a:p>
          <a:p>
            <a:pPr marL="0" indent="0" algn="r">
              <a:buNone/>
            </a:pPr>
            <a:endParaRPr lang="pl-PL" sz="2400" dirty="0"/>
          </a:p>
          <a:p>
            <a:pPr marL="0" indent="0" algn="r">
              <a:buNone/>
            </a:pPr>
            <a:endParaRPr lang="pl-PL" sz="2400" dirty="0"/>
          </a:p>
          <a:p>
            <a:pPr marL="0" indent="0" algn="r">
              <a:buNone/>
            </a:pPr>
            <a:endParaRPr lang="pl-PL" sz="2400" dirty="0"/>
          </a:p>
          <a:p>
            <a:pPr marL="0" indent="0" algn="r">
              <a:buNone/>
            </a:pPr>
            <a:endParaRPr lang="pl-PL" sz="2400" dirty="0"/>
          </a:p>
          <a:p>
            <a:pPr marL="0" indent="0" algn="r">
              <a:buNone/>
            </a:pPr>
            <a:endParaRPr lang="pl-PL" sz="2400" dirty="0"/>
          </a:p>
          <a:p>
            <a:pPr marL="0" indent="0" algn="r">
              <a:buNone/>
            </a:pPr>
            <a:endParaRPr lang="pl-PL" sz="2400" dirty="0"/>
          </a:p>
          <a:p>
            <a:pPr marL="0" indent="0" algn="r">
              <a:buNone/>
            </a:pPr>
            <a:endParaRPr lang="pl-PL" sz="2400" dirty="0"/>
          </a:p>
          <a:p>
            <a:pPr marL="0" indent="0" algn="r">
              <a:buNone/>
            </a:pPr>
            <a:endParaRPr lang="pl-PL" sz="2400" dirty="0"/>
          </a:p>
          <a:p>
            <a:pPr marL="0" indent="0" algn="r">
              <a:buNone/>
            </a:pPr>
            <a:r>
              <a:rPr lang="pl-PL" sz="2400" dirty="0"/>
              <a:t>(Test wg Jarmuż S., Witkowski T., Poradnik trenera, Wrocław, 2004)</a:t>
            </a:r>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pic>
        <p:nvPicPr>
          <p:cNvPr id="10" name="Obraz 9" descr="Obraz zawierający tekst, książka&#10;&#10;Opis wygenerowany przy wysokim poziomie pewności">
            <a:extLst>
              <a:ext uri="{FF2B5EF4-FFF2-40B4-BE49-F238E27FC236}">
                <a16:creationId xmlns:a16="http://schemas.microsoft.com/office/drawing/2014/main" id="{2253BD07-C0C7-441B-8238-6B184BE955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2485" y="2069855"/>
            <a:ext cx="2706272" cy="2462708"/>
          </a:xfrm>
          <a:prstGeom prst="rect">
            <a:avLst/>
          </a:prstGeom>
        </p:spPr>
      </p:pic>
    </p:spTree>
    <p:extLst>
      <p:ext uri="{BB962C8B-B14F-4D97-AF65-F5344CB8AC3E}">
        <p14:creationId xmlns:p14="http://schemas.microsoft.com/office/powerpoint/2010/main" val="1245617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127381"/>
          </a:xfrm>
        </p:spPr>
        <p:txBody>
          <a:bodyPr>
            <a:normAutofit/>
          </a:bodyPr>
          <a:lstStyle/>
          <a:p>
            <a:pPr marL="0" indent="0" algn="ctr">
              <a:buNone/>
            </a:pPr>
            <a:r>
              <a:rPr lang="pl-PL" sz="3600" b="1" dirty="0"/>
              <a:t>Profil kompetencyjny osoby pełniącej funkcję specjalisty do spraw wspomagania</a:t>
            </a:r>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1173860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pic>
        <p:nvPicPr>
          <p:cNvPr id="4" name="Symbol zastępczy zawartości 3">
            <a:extLst>
              <a:ext uri="{FF2B5EF4-FFF2-40B4-BE49-F238E27FC236}">
                <a16:creationId xmlns:a16="http://schemas.microsoft.com/office/drawing/2014/main" id="{CD00782B-60C6-46B4-AFD1-D988309ABDB4}"/>
              </a:ext>
            </a:extLst>
          </p:cNvPr>
          <p:cNvPicPr>
            <a:picLocks noGrp="1" noChangeAspect="1"/>
          </p:cNvPicPr>
          <p:nvPr>
            <p:ph idx="1"/>
          </p:nvPr>
        </p:nvPicPr>
        <p:blipFill>
          <a:blip r:embed="rId4"/>
          <a:stretch>
            <a:fillRect/>
          </a:stretch>
        </p:blipFill>
        <p:spPr>
          <a:xfrm>
            <a:off x="1503658" y="1114096"/>
            <a:ext cx="9003076" cy="5041800"/>
          </a:xfrm>
          <a:prstGeom prst="rect">
            <a:avLst/>
          </a:prstGeom>
        </p:spPr>
      </p:pic>
      <p:pic>
        <p:nvPicPr>
          <p:cNvPr id="7" name="Obraz 6"/>
          <p:cNvPicPr>
            <a:picLocks noChangeAspect="1"/>
          </p:cNvPicPr>
          <p:nvPr/>
        </p:nvPicPr>
        <p:blipFill>
          <a:blip r:embed="rId5"/>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38469407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pic>
        <p:nvPicPr>
          <p:cNvPr id="9" name="Symbol zastępczy zawartości 8">
            <a:extLst>
              <a:ext uri="{FF2B5EF4-FFF2-40B4-BE49-F238E27FC236}">
                <a16:creationId xmlns:a16="http://schemas.microsoft.com/office/drawing/2014/main" id="{7E9ABD50-C7A9-49A0-9FEA-8ACD40881BA0}"/>
              </a:ext>
            </a:extLst>
          </p:cNvPr>
          <p:cNvPicPr>
            <a:picLocks noGrp="1" noChangeAspect="1"/>
          </p:cNvPicPr>
          <p:nvPr>
            <p:ph idx="1"/>
          </p:nvPr>
        </p:nvPicPr>
        <p:blipFill>
          <a:blip r:embed="rId5"/>
          <a:stretch>
            <a:fillRect/>
          </a:stretch>
        </p:blipFill>
        <p:spPr>
          <a:xfrm>
            <a:off x="1509911" y="1406769"/>
            <a:ext cx="8998655" cy="4216355"/>
          </a:xfrm>
          <a:prstGeom prst="rect">
            <a:avLst/>
          </a:prstGeom>
        </p:spPr>
      </p:pic>
    </p:spTree>
    <p:extLst>
      <p:ext uri="{BB962C8B-B14F-4D97-AF65-F5344CB8AC3E}">
        <p14:creationId xmlns:p14="http://schemas.microsoft.com/office/powerpoint/2010/main" val="9529763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pic>
        <p:nvPicPr>
          <p:cNvPr id="4" name="Symbol zastępczy zawartości 3">
            <a:extLst>
              <a:ext uri="{FF2B5EF4-FFF2-40B4-BE49-F238E27FC236}">
                <a16:creationId xmlns:a16="http://schemas.microsoft.com/office/drawing/2014/main" id="{3AFA26BB-7550-419E-9D66-E93D44440C34}"/>
              </a:ext>
            </a:extLst>
          </p:cNvPr>
          <p:cNvPicPr>
            <a:picLocks noGrp="1" noChangeAspect="1"/>
          </p:cNvPicPr>
          <p:nvPr>
            <p:ph idx="1"/>
          </p:nvPr>
        </p:nvPicPr>
        <p:blipFill>
          <a:blip r:embed="rId4"/>
          <a:stretch>
            <a:fillRect/>
          </a:stretch>
        </p:blipFill>
        <p:spPr>
          <a:xfrm>
            <a:off x="732119" y="1648806"/>
            <a:ext cx="10671604" cy="3556240"/>
          </a:xfrm>
          <a:prstGeom prst="rect">
            <a:avLst/>
          </a:prstGeom>
        </p:spPr>
      </p:pic>
      <p:pic>
        <p:nvPicPr>
          <p:cNvPr id="7" name="Obraz 6"/>
          <p:cNvPicPr>
            <a:picLocks noChangeAspect="1"/>
          </p:cNvPicPr>
          <p:nvPr/>
        </p:nvPicPr>
        <p:blipFill>
          <a:blip r:embed="rId5"/>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3712347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
        <p:nvSpPr>
          <p:cNvPr id="5" name="Symbol zastępczy zawartości 4">
            <a:extLst>
              <a:ext uri="{FF2B5EF4-FFF2-40B4-BE49-F238E27FC236}">
                <a16:creationId xmlns:a16="http://schemas.microsoft.com/office/drawing/2014/main" id="{80606BA4-F1F9-451C-9F72-4EDD4A2A66D7}"/>
              </a:ext>
            </a:extLst>
          </p:cNvPr>
          <p:cNvSpPr>
            <a:spLocks noGrp="1"/>
          </p:cNvSpPr>
          <p:nvPr>
            <p:ph idx="1"/>
          </p:nvPr>
        </p:nvSpPr>
        <p:spPr>
          <a:xfrm>
            <a:off x="838200" y="1420837"/>
            <a:ext cx="10515600" cy="4756126"/>
          </a:xfrm>
        </p:spPr>
        <p:txBody>
          <a:bodyPr>
            <a:normAutofit/>
          </a:bodyPr>
          <a:lstStyle/>
          <a:p>
            <a:r>
              <a:rPr lang="pl-PL" dirty="0"/>
              <a:t>Czego potrzebuję, przygotowując się do prowadzenia procesu wspomagania w szkołach? </a:t>
            </a:r>
          </a:p>
          <a:p>
            <a:r>
              <a:rPr lang="pl-PL" dirty="0"/>
              <a:t>Jakie umiejętności są niezbędne na poziomie podstawowym, a jakie będą kształtowały mistrzowski poziom realizacji podejmowanych przeze mnie zadań? </a:t>
            </a:r>
          </a:p>
          <a:p>
            <a:r>
              <a:rPr lang="pl-PL" dirty="0"/>
              <a:t>Czego potrzebuję, aby </a:t>
            </a:r>
            <a:r>
              <a:rPr lang="pl-PL"/>
              <a:t>rozpocząć nowe zadanie </a:t>
            </a:r>
            <a:r>
              <a:rPr lang="pl-PL" dirty="0"/>
              <a:t>wspomagania szkół? </a:t>
            </a:r>
          </a:p>
          <a:p>
            <a:r>
              <a:rPr lang="pl-PL" dirty="0"/>
              <a:t>O co muszę zadbać, aby mieć satysfakcję z wykonywanych zadań?</a:t>
            </a:r>
          </a:p>
          <a:p>
            <a:r>
              <a:rPr lang="pl-PL" dirty="0"/>
              <a:t>Jakie zasady etyczne powinny mi przyświecać i jakich reguł bezwzględnie powinienem przestrzegać w relacji z nauczycielami? </a:t>
            </a:r>
          </a:p>
          <a:p>
            <a:r>
              <a:rPr lang="pl-PL" dirty="0"/>
              <a:t>…..</a:t>
            </a:r>
          </a:p>
          <a:p>
            <a:endParaRPr lang="pl-PL" dirty="0"/>
          </a:p>
        </p:txBody>
      </p:sp>
    </p:spTree>
    <p:extLst>
      <p:ext uri="{BB962C8B-B14F-4D97-AF65-F5344CB8AC3E}">
        <p14:creationId xmlns:p14="http://schemas.microsoft.com/office/powerpoint/2010/main" val="3543223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pic>
        <p:nvPicPr>
          <p:cNvPr id="4" name="Symbol zastępczy zawartości 3">
            <a:extLst>
              <a:ext uri="{FF2B5EF4-FFF2-40B4-BE49-F238E27FC236}">
                <a16:creationId xmlns:a16="http://schemas.microsoft.com/office/drawing/2014/main" id="{4DAB44A0-AA41-4ADF-8371-2C77E4D7B1F4}"/>
              </a:ext>
            </a:extLst>
          </p:cNvPr>
          <p:cNvPicPr>
            <a:picLocks noGrp="1" noChangeAspect="1"/>
          </p:cNvPicPr>
          <p:nvPr>
            <p:ph idx="1"/>
          </p:nvPr>
        </p:nvPicPr>
        <p:blipFill>
          <a:blip r:embed="rId4"/>
          <a:stretch>
            <a:fillRect/>
          </a:stretch>
        </p:blipFill>
        <p:spPr>
          <a:xfrm>
            <a:off x="3402355" y="1170966"/>
            <a:ext cx="5741683" cy="3228121"/>
          </a:xfrm>
          <a:prstGeom prst="rect">
            <a:avLst/>
          </a:prstGeom>
        </p:spPr>
      </p:pic>
      <p:pic>
        <p:nvPicPr>
          <p:cNvPr id="7" name="Obraz 6"/>
          <p:cNvPicPr>
            <a:picLocks noChangeAspect="1"/>
          </p:cNvPicPr>
          <p:nvPr/>
        </p:nvPicPr>
        <p:blipFill>
          <a:blip r:embed="rId5"/>
          <a:stretch>
            <a:fillRect/>
          </a:stretch>
        </p:blipFill>
        <p:spPr>
          <a:xfrm>
            <a:off x="2341566" y="5815585"/>
            <a:ext cx="7327261" cy="1240604"/>
          </a:xfrm>
          <a:prstGeom prst="rect">
            <a:avLst/>
          </a:prstGeom>
        </p:spPr>
      </p:pic>
      <p:sp>
        <p:nvSpPr>
          <p:cNvPr id="5" name="Prostokąt 4">
            <a:extLst>
              <a:ext uri="{FF2B5EF4-FFF2-40B4-BE49-F238E27FC236}">
                <a16:creationId xmlns:a16="http://schemas.microsoft.com/office/drawing/2014/main" id="{3B92A3D1-8392-4FC7-9936-B79BB335F70F}"/>
              </a:ext>
            </a:extLst>
          </p:cNvPr>
          <p:cNvSpPr/>
          <p:nvPr/>
        </p:nvSpPr>
        <p:spPr>
          <a:xfrm>
            <a:off x="1655415" y="4845726"/>
            <a:ext cx="8699561" cy="523220"/>
          </a:xfrm>
          <a:prstGeom prst="rect">
            <a:avLst/>
          </a:prstGeom>
        </p:spPr>
        <p:txBody>
          <a:bodyPr wrap="none">
            <a:spAutoFit/>
          </a:bodyPr>
          <a:lstStyle/>
          <a:p>
            <a:r>
              <a:rPr lang="pl-PL" sz="2800" dirty="0">
                <a:hlinkClick r:id="rId6"/>
              </a:rPr>
              <a:t>https://www.youtube.com/watch?v=I1syN3c8SiM&amp;t=253s</a:t>
            </a:r>
            <a:endParaRPr lang="pl-PL" sz="2800" dirty="0"/>
          </a:p>
        </p:txBody>
      </p:sp>
    </p:spTree>
    <p:extLst>
      <p:ext uri="{BB962C8B-B14F-4D97-AF65-F5344CB8AC3E}">
        <p14:creationId xmlns:p14="http://schemas.microsoft.com/office/powerpoint/2010/main" val="389504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127381"/>
          </a:xfrm>
        </p:spPr>
        <p:txBody>
          <a:bodyPr>
            <a:normAutofit/>
          </a:bodyPr>
          <a:lstStyle/>
          <a:p>
            <a:pPr marL="0" indent="0">
              <a:buNone/>
            </a:pPr>
            <a:r>
              <a:rPr lang="pl-PL" sz="4400" b="1" dirty="0"/>
              <a:t>Zarządzanie czasem</a:t>
            </a:r>
          </a:p>
          <a:p>
            <a:pPr marL="0" indent="0" algn="ctr">
              <a:buNone/>
            </a:pPr>
            <a:r>
              <a:rPr lang="pl-PL" sz="3600" dirty="0"/>
              <a:t>kwestionariusz </a:t>
            </a:r>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pic>
        <p:nvPicPr>
          <p:cNvPr id="4" name="Obraz 3">
            <a:extLst>
              <a:ext uri="{FF2B5EF4-FFF2-40B4-BE49-F238E27FC236}">
                <a16:creationId xmlns:a16="http://schemas.microsoft.com/office/drawing/2014/main" id="{977EB8C8-78ED-4FAF-8AF0-0A65F4E4A692}"/>
              </a:ext>
            </a:extLst>
          </p:cNvPr>
          <p:cNvPicPr>
            <a:picLocks noChangeAspect="1"/>
          </p:cNvPicPr>
          <p:nvPr/>
        </p:nvPicPr>
        <p:blipFill>
          <a:blip r:embed="rId5"/>
          <a:stretch>
            <a:fillRect/>
          </a:stretch>
        </p:blipFill>
        <p:spPr>
          <a:xfrm>
            <a:off x="4143702" y="2712371"/>
            <a:ext cx="4038600" cy="2695575"/>
          </a:xfrm>
          <a:prstGeom prst="rect">
            <a:avLst/>
          </a:prstGeom>
        </p:spPr>
      </p:pic>
    </p:spTree>
    <p:extLst>
      <p:ext uri="{BB962C8B-B14F-4D97-AF65-F5344CB8AC3E}">
        <p14:creationId xmlns:p14="http://schemas.microsoft.com/office/powerpoint/2010/main" val="1896877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pic>
        <p:nvPicPr>
          <p:cNvPr id="4" name="Symbol zastępczy zawartości 3">
            <a:extLst>
              <a:ext uri="{FF2B5EF4-FFF2-40B4-BE49-F238E27FC236}">
                <a16:creationId xmlns:a16="http://schemas.microsoft.com/office/drawing/2014/main" id="{7696AE0E-FCA1-4B5A-9D01-DC6AACFAD827}"/>
              </a:ext>
            </a:extLst>
          </p:cNvPr>
          <p:cNvPicPr>
            <a:picLocks noGrp="1" noChangeAspect="1"/>
          </p:cNvPicPr>
          <p:nvPr>
            <p:ph idx="1"/>
          </p:nvPr>
        </p:nvPicPr>
        <p:blipFill>
          <a:blip r:embed="rId4"/>
          <a:stretch>
            <a:fillRect/>
          </a:stretch>
        </p:blipFill>
        <p:spPr>
          <a:xfrm>
            <a:off x="3558317" y="1331359"/>
            <a:ext cx="5209369" cy="2928840"/>
          </a:xfrm>
          <a:prstGeom prst="rect">
            <a:avLst/>
          </a:prstGeom>
        </p:spPr>
      </p:pic>
      <p:pic>
        <p:nvPicPr>
          <p:cNvPr id="7" name="Obraz 6"/>
          <p:cNvPicPr>
            <a:picLocks noChangeAspect="1"/>
          </p:cNvPicPr>
          <p:nvPr/>
        </p:nvPicPr>
        <p:blipFill>
          <a:blip r:embed="rId5"/>
          <a:stretch>
            <a:fillRect/>
          </a:stretch>
        </p:blipFill>
        <p:spPr>
          <a:xfrm>
            <a:off x="2341566" y="5815585"/>
            <a:ext cx="7327261" cy="1240604"/>
          </a:xfrm>
          <a:prstGeom prst="rect">
            <a:avLst/>
          </a:prstGeom>
        </p:spPr>
      </p:pic>
      <p:sp>
        <p:nvSpPr>
          <p:cNvPr id="5" name="Prostokąt 4">
            <a:extLst>
              <a:ext uri="{FF2B5EF4-FFF2-40B4-BE49-F238E27FC236}">
                <a16:creationId xmlns:a16="http://schemas.microsoft.com/office/drawing/2014/main" id="{A1B68B63-6ECC-4666-B945-76568158FE64}"/>
              </a:ext>
            </a:extLst>
          </p:cNvPr>
          <p:cNvSpPr/>
          <p:nvPr/>
        </p:nvSpPr>
        <p:spPr>
          <a:xfrm>
            <a:off x="922282" y="4565474"/>
            <a:ext cx="10913741" cy="523220"/>
          </a:xfrm>
          <a:prstGeom prst="rect">
            <a:avLst/>
          </a:prstGeom>
        </p:spPr>
        <p:txBody>
          <a:bodyPr wrap="square">
            <a:spAutoFit/>
          </a:bodyPr>
          <a:lstStyle/>
          <a:p>
            <a:pPr algn="ctr"/>
            <a:r>
              <a:rPr lang="pl-PL" sz="2800" dirty="0">
                <a:hlinkClick r:id="rId6"/>
              </a:rPr>
              <a:t>https://www.youtube.com/watch?v=PFs_UIfpKEg&amp;t=288s</a:t>
            </a:r>
            <a:endParaRPr lang="pl-PL" sz="2800" dirty="0"/>
          </a:p>
        </p:txBody>
      </p:sp>
    </p:spTree>
    <p:extLst>
      <p:ext uri="{BB962C8B-B14F-4D97-AF65-F5344CB8AC3E}">
        <p14:creationId xmlns:p14="http://schemas.microsoft.com/office/powerpoint/2010/main" val="931764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127381"/>
          </a:xfrm>
        </p:spPr>
        <p:txBody>
          <a:bodyPr/>
          <a:lstStyle/>
          <a:p>
            <a:pPr marL="0" indent="0" algn="just">
              <a:buNone/>
            </a:pPr>
            <a:r>
              <a:rPr lang="pl-PL" b="1" dirty="0"/>
              <a:t>Wyznaczanie kierunków współpracy osoby wspomagającej z:</a:t>
            </a:r>
          </a:p>
          <a:p>
            <a:pPr marL="0" indent="0" algn="just">
              <a:buNone/>
            </a:pPr>
            <a:endParaRPr lang="pl-PL" dirty="0"/>
          </a:p>
          <a:p>
            <a:pPr algn="just"/>
            <a:r>
              <a:rPr lang="pl-PL" dirty="0"/>
              <a:t>Dyrektorem przedszkola i radą pedagogiczną</a:t>
            </a:r>
          </a:p>
          <a:p>
            <a:pPr algn="just"/>
            <a:r>
              <a:rPr lang="pl-PL" dirty="0"/>
              <a:t>Ekspertem merytorycznym</a:t>
            </a:r>
          </a:p>
          <a:p>
            <a:pPr algn="just"/>
            <a:r>
              <a:rPr lang="pl-PL" dirty="0"/>
              <a:t>Rodzicami</a:t>
            </a:r>
          </a:p>
          <a:p>
            <a:pPr algn="just"/>
            <a:r>
              <a:rPr lang="pl-PL" dirty="0"/>
              <a:t>Przedstawicielami środowiska lokalnego</a:t>
            </a:r>
          </a:p>
          <a:p>
            <a:endParaRPr lang="pl-PL" dirty="0"/>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429670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127381"/>
          </a:xfrm>
        </p:spPr>
        <p:txBody>
          <a:bodyPr>
            <a:normAutofit fontScale="85000" lnSpcReduction="20000"/>
          </a:bodyPr>
          <a:lstStyle/>
          <a:p>
            <a:pPr marL="0" indent="0" algn="just">
              <a:buNone/>
            </a:pPr>
            <a:r>
              <a:rPr lang="pl-PL" b="1" dirty="0"/>
              <a:t>Dyrektorzy kierujący procesem rozwoju szkoły potrzebują doskonalenia umiejętności w zakresie:</a:t>
            </a:r>
          </a:p>
          <a:p>
            <a:pPr algn="just"/>
            <a:r>
              <a:rPr lang="pl-PL" dirty="0"/>
              <a:t>diagnozowania potrzeb rozwojowych szkoły,  </a:t>
            </a:r>
          </a:p>
          <a:p>
            <a:pPr algn="just"/>
            <a:r>
              <a:rPr lang="pl-PL" dirty="0"/>
              <a:t>planowania, organizowania, ewaluacji działań rozwojowych,  </a:t>
            </a:r>
          </a:p>
          <a:p>
            <a:pPr algn="just"/>
            <a:r>
              <a:rPr lang="pl-PL" dirty="0"/>
              <a:t>motywowania i wspierania nauczycieli w rozwoju, </a:t>
            </a:r>
          </a:p>
          <a:p>
            <a:pPr algn="just"/>
            <a:r>
              <a:rPr lang="pl-PL" dirty="0"/>
              <a:t>kierowania zmianą, </a:t>
            </a:r>
          </a:p>
          <a:p>
            <a:pPr algn="just"/>
            <a:r>
              <a:rPr lang="pl-PL" dirty="0"/>
              <a:t>radzenia sobie z oporem i zniechęceniem nauczycieli,  </a:t>
            </a:r>
          </a:p>
          <a:p>
            <a:pPr algn="just"/>
            <a:r>
              <a:rPr lang="pl-PL" dirty="0"/>
              <a:t>rozwiązywania bieżących problemów,  </a:t>
            </a:r>
          </a:p>
          <a:p>
            <a:pPr algn="just"/>
            <a:r>
              <a:rPr lang="pl-PL" dirty="0"/>
              <a:t>współpracy z zewnętrznym konsultantem. </a:t>
            </a:r>
          </a:p>
          <a:p>
            <a:pPr marL="0" indent="0" algn="just">
              <a:buNone/>
            </a:pPr>
            <a:endParaRPr lang="pl-PL" dirty="0"/>
          </a:p>
          <a:p>
            <a:pPr marL="0" indent="0" algn="just">
              <a:buNone/>
            </a:pPr>
            <a:r>
              <a:rPr lang="pl-PL" sz="2100" dirty="0"/>
              <a:t>(M. Wojnarowska, Rola dyrektora w procesie rozwoju szkoły, Ośrodek Rozwoju Edukacji, Warszawa 2014)</a:t>
            </a:r>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1124829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127381"/>
          </a:xfrm>
        </p:spPr>
        <p:txBody>
          <a:bodyPr/>
          <a:lstStyle/>
          <a:p>
            <a:pPr marL="0" indent="0" algn="just">
              <a:buNone/>
            </a:pPr>
            <a:r>
              <a:rPr lang="pl-PL" b="1" dirty="0"/>
              <a:t>Zadanie eksperta do spraw wspomagania</a:t>
            </a:r>
          </a:p>
          <a:p>
            <a:pPr algn="just"/>
            <a:r>
              <a:rPr lang="pl-PL" dirty="0"/>
              <a:t>przekazanie konkretnej, specjalistycznej wiedzy </a:t>
            </a:r>
          </a:p>
          <a:p>
            <a:pPr algn="just"/>
            <a:r>
              <a:rPr lang="pl-PL" dirty="0"/>
              <a:t>kształcenie umiejętności zgodnych z potrzebami szkoły</a:t>
            </a:r>
          </a:p>
          <a:p>
            <a:pPr algn="just"/>
            <a:r>
              <a:rPr lang="pl-PL" dirty="0"/>
              <a:t>pomoc w wypracowaniu nowych rozwiązań stosowanych w pracy szkoły</a:t>
            </a:r>
          </a:p>
          <a:p>
            <a:pPr algn="just"/>
            <a:r>
              <a:rPr lang="pl-PL" dirty="0"/>
              <a:t>wspieranie nauczycieli w wypracowywaniu i wdrażaniu nowych rozwiązań (przez takie formy jak konsultacje, coaching, mentoring)</a:t>
            </a:r>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2623581703"/>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661</TotalTime>
  <Words>2250</Words>
  <Application>Microsoft Office PowerPoint</Application>
  <PresentationFormat>Panoramiczny</PresentationFormat>
  <Paragraphs>265</Paragraphs>
  <Slides>38</Slides>
  <Notes>37</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38</vt:i4>
      </vt:variant>
    </vt:vector>
  </HeadingPairs>
  <TitlesOfParts>
    <vt:vector size="42" baseType="lpstr">
      <vt:lpstr>Arial</vt:lpstr>
      <vt:lpstr>Calibri</vt:lpstr>
      <vt:lpstr>Calibri Light</vt:lpstr>
      <vt:lpstr>Motyw pakietu Office</vt:lpstr>
      <vt:lpstr>DOSKONALENIE TRENERÓW WSPOMAGANIA OŚWIATY</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Maria Okońska</dc:creator>
  <cp:lastModifiedBy>El Cie</cp:lastModifiedBy>
  <cp:revision>46</cp:revision>
  <dcterms:created xsi:type="dcterms:W3CDTF">2018-12-02T13:14:09Z</dcterms:created>
  <dcterms:modified xsi:type="dcterms:W3CDTF">2019-01-16T22:21:49Z</dcterms:modified>
</cp:coreProperties>
</file>